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63" r:id="rId7"/>
    <p:sldId id="282" r:id="rId8"/>
    <p:sldId id="319" r:id="rId9"/>
    <p:sldId id="321" r:id="rId10"/>
    <p:sldId id="303" r:id="rId11"/>
    <p:sldId id="306" r:id="rId12"/>
    <p:sldId id="311" r:id="rId13"/>
    <p:sldId id="276" r:id="rId14"/>
    <p:sldId id="312" r:id="rId15"/>
    <p:sldId id="268" r:id="rId16"/>
    <p:sldId id="265" r:id="rId17"/>
    <p:sldId id="264" r:id="rId18"/>
    <p:sldId id="323" r:id="rId19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1"/>
      <p:bold r:id="rId22"/>
      <p:italic r:id="rId23"/>
      <p:boldItalic r:id="rId24"/>
    </p:embeddedFont>
    <p:embeddedFont>
      <p:font typeface="Fira Sans Extra Condensed Black" panose="020B0A03050000020004" pitchFamily="34" charset="0"/>
      <p:bold r:id="rId25"/>
      <p:boldItalic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Fira Sans Extra Condensed SemiBold" panose="020B0604020202020204" charset="0"/>
      <p:regular r:id="rId31"/>
      <p:bold r:id="rId32"/>
      <p:italic r:id="rId33"/>
      <p:boldItalic r:id="rId34"/>
    </p:embeddedFont>
    <p:embeddedFont>
      <p:font typeface="Goudy Stout" panose="0202090407030B020401" pitchFamily="18" charset="0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Black" panose="02000000000000000000" pitchFamily="2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256"/>
    <a:srgbClr val="F7D380"/>
    <a:srgbClr val="F8B179"/>
    <a:srgbClr val="E9FFB9"/>
    <a:srgbClr val="C8FFE5"/>
    <a:srgbClr val="97BFFF"/>
    <a:srgbClr val="5B99FF"/>
    <a:srgbClr val="F2F2F2"/>
    <a:srgbClr val="EAEAEA"/>
    <a:srgbClr val="FA79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D7F29-C18D-490B-A971-80B949F19902}" v="7429" dt="2025-10-23T15:08:31.167"/>
    <p1510:client id="{2FE4A2CA-6233-4325-B8E9-75A9CDACCF91}" v="44" dt="2025-10-22T20:28:03.628"/>
    <p1510:client id="{9834FC54-4023-45D5-9386-71AA2218681B}" v="3803" dt="2025-10-23T14:44:39.833"/>
  </p1510:revLst>
</p1510:revInfo>
</file>

<file path=ppt/tableStyles.xml><?xml version="1.0" encoding="utf-8"?>
<a:tblStyleLst xmlns:a="http://schemas.openxmlformats.org/drawingml/2006/main" def="{CDAFD2D7-F97F-41B3-9010-02AA8D023F18}">
  <a:tblStyle styleId="{CDAFD2D7-F97F-41B3-9010-02AA8D023F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0170" autoAdjust="0"/>
  </p:normalViewPr>
  <p:slideViewPr>
    <p:cSldViewPr snapToGrid="0">
      <p:cViewPr varScale="1">
        <p:scale>
          <a:sx n="106" d="100"/>
          <a:sy n="106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5/10/relationships/revisionInfo" Target="revisionInfo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9b015b6a0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893" name="Google Shape;1893;g9b015b6a0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>
          <a:extLst>
            <a:ext uri="{FF2B5EF4-FFF2-40B4-BE49-F238E27FC236}">
              <a16:creationId xmlns:a16="http://schemas.microsoft.com/office/drawing/2014/main" id="{BBFCAC31-CFEE-30D4-9102-D1DEE080D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9b015b6a03_0_121:notes">
            <a:extLst>
              <a:ext uri="{FF2B5EF4-FFF2-40B4-BE49-F238E27FC236}">
                <a16:creationId xmlns:a16="http://schemas.microsoft.com/office/drawing/2014/main" id="{A113B069-95D4-2370-31D3-6B8EB2BEC0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2210" name="Google Shape;2210;g9b015b6a03_0_121:notes">
            <a:extLst>
              <a:ext uri="{FF2B5EF4-FFF2-40B4-BE49-F238E27FC236}">
                <a16:creationId xmlns:a16="http://schemas.microsoft.com/office/drawing/2014/main" id="{48CE2B5E-F53C-FA18-3460-629C7507C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69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9b015b6a0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337" name="Google Shape;1337;g9b015b6a0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b015b6a0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973" name="Google Shape;973;g9b015b6a0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b015b6a0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912" name="Google Shape;912;g9b015b6a0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E88483A7-8DA1-BC06-9CE9-D04471E4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b015b6a03_0_61:notes">
            <a:extLst>
              <a:ext uri="{FF2B5EF4-FFF2-40B4-BE49-F238E27FC236}">
                <a16:creationId xmlns:a16="http://schemas.microsoft.com/office/drawing/2014/main" id="{0265827E-6E4F-52E1-B00F-1F63255045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b015b6a03_0_61:notes">
            <a:extLst>
              <a:ext uri="{FF2B5EF4-FFF2-40B4-BE49-F238E27FC236}">
                <a16:creationId xmlns:a16="http://schemas.microsoft.com/office/drawing/2014/main" id="{DE3677AC-1DF7-699E-043A-430DC5635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33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1d1824d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1d1824d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b015b6a0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558" name="Google Shape;558;g9b015b6a0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9b015b6a0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2381" name="Google Shape;2381;g9b015b6a0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>
          <a:extLst>
            <a:ext uri="{FF2B5EF4-FFF2-40B4-BE49-F238E27FC236}">
              <a16:creationId xmlns:a16="http://schemas.microsoft.com/office/drawing/2014/main" id="{1771D3BA-E6ED-E8BD-55B6-857982E8E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9b015b6a03_0_133:notes">
            <a:extLst>
              <a:ext uri="{FF2B5EF4-FFF2-40B4-BE49-F238E27FC236}">
                <a16:creationId xmlns:a16="http://schemas.microsoft.com/office/drawing/2014/main" id="{0FF38248-65CD-C4B2-4197-E826D3747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2381" name="Google Shape;2381;g9b015b6a03_0_133:notes">
            <a:extLst>
              <a:ext uri="{FF2B5EF4-FFF2-40B4-BE49-F238E27FC236}">
                <a16:creationId xmlns:a16="http://schemas.microsoft.com/office/drawing/2014/main" id="{103096D8-368F-2DC9-D5DA-F9DF89C91A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46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>
          <a:extLst>
            <a:ext uri="{FF2B5EF4-FFF2-40B4-BE49-F238E27FC236}">
              <a16:creationId xmlns:a16="http://schemas.microsoft.com/office/drawing/2014/main" id="{2D39AC18-0B77-9575-9A75-8C3C77E6F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9b015b6a03_0_133:notes">
            <a:extLst>
              <a:ext uri="{FF2B5EF4-FFF2-40B4-BE49-F238E27FC236}">
                <a16:creationId xmlns:a16="http://schemas.microsoft.com/office/drawing/2014/main" id="{7E047BA4-DDFB-4D9B-5E8E-CD308E58F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2381" name="Google Shape;2381;g9b015b6a03_0_133:notes">
            <a:extLst>
              <a:ext uri="{FF2B5EF4-FFF2-40B4-BE49-F238E27FC236}">
                <a16:creationId xmlns:a16="http://schemas.microsoft.com/office/drawing/2014/main" id="{4986C7C9-795E-6577-1E55-848EA5769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96125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>
          <a:extLst>
            <a:ext uri="{FF2B5EF4-FFF2-40B4-BE49-F238E27FC236}">
              <a16:creationId xmlns:a16="http://schemas.microsoft.com/office/drawing/2014/main" id="{5A92581D-4635-EEF0-5FFB-F596C9B37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9b015b6a03_0_113:notes">
            <a:extLst>
              <a:ext uri="{FF2B5EF4-FFF2-40B4-BE49-F238E27FC236}">
                <a16:creationId xmlns:a16="http://schemas.microsoft.com/office/drawing/2014/main" id="{0CA573BE-DF7A-BA3B-D1D5-1E612D7A7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927" name="Google Shape;1927;g9b015b6a03_0_113:notes">
            <a:extLst>
              <a:ext uri="{FF2B5EF4-FFF2-40B4-BE49-F238E27FC236}">
                <a16:creationId xmlns:a16="http://schemas.microsoft.com/office/drawing/2014/main" id="{65AACAAA-280F-60C6-ECDC-0F0A6511C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74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>
          <a:extLst>
            <a:ext uri="{FF2B5EF4-FFF2-40B4-BE49-F238E27FC236}">
              <a16:creationId xmlns:a16="http://schemas.microsoft.com/office/drawing/2014/main" id="{73CACA35-106E-51EE-B580-FF40C2483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9b015b6a03_0_113:notes">
            <a:extLst>
              <a:ext uri="{FF2B5EF4-FFF2-40B4-BE49-F238E27FC236}">
                <a16:creationId xmlns:a16="http://schemas.microsoft.com/office/drawing/2014/main" id="{E62F9542-9F50-71E6-D662-3E6973090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927" name="Google Shape;1927;g9b015b6a03_0_113:notes">
            <a:extLst>
              <a:ext uri="{FF2B5EF4-FFF2-40B4-BE49-F238E27FC236}">
                <a16:creationId xmlns:a16="http://schemas.microsoft.com/office/drawing/2014/main" id="{01CE91CB-238A-3541-A776-505CB617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30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>
          <a:extLst>
            <a:ext uri="{FF2B5EF4-FFF2-40B4-BE49-F238E27FC236}">
              <a16:creationId xmlns:a16="http://schemas.microsoft.com/office/drawing/2014/main" id="{250649A1-FA80-1FF7-C415-598FBFE88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9b015b6a03_0_113:notes">
            <a:extLst>
              <a:ext uri="{FF2B5EF4-FFF2-40B4-BE49-F238E27FC236}">
                <a16:creationId xmlns:a16="http://schemas.microsoft.com/office/drawing/2014/main" id="{6869B9DF-3255-E607-5A7F-3ECE419FBB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927" name="Google Shape;1927;g9b015b6a03_0_113:notes">
            <a:extLst>
              <a:ext uri="{FF2B5EF4-FFF2-40B4-BE49-F238E27FC236}">
                <a16:creationId xmlns:a16="http://schemas.microsoft.com/office/drawing/2014/main" id="{01ED5578-52D6-A7CE-9590-27849FA2B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64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microsoft.com/office/2017/06/relationships/model3d" Target="../media/model3d1.glb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-179484" y="-214297"/>
            <a:ext cx="5696649" cy="24827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>
                <a:solidFill>
                  <a:srgbClr val="F8B179"/>
                </a:solidFill>
              </a:rPr>
              <a:t>Chegada de Turistas </a:t>
            </a:r>
            <a:br>
              <a:rPr lang="en" sz="4400" dirty="0">
                <a:solidFill>
                  <a:srgbClr val="F8B179"/>
                </a:solidFill>
              </a:rPr>
            </a:br>
            <a:r>
              <a:rPr lang="en" sz="4400" dirty="0">
                <a:solidFill>
                  <a:srgbClr val="F8B179"/>
                </a:solidFill>
              </a:rPr>
              <a:t>a Portugal</a:t>
            </a:r>
            <a:endParaRPr lang="pt-PT" sz="4400" dirty="0">
              <a:solidFill>
                <a:srgbClr val="F8B179"/>
              </a:solidFill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633608" y="3378825"/>
            <a:ext cx="3693600" cy="1101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 SemiBold" panose="020B0604020202020204" charset="0"/>
              </a:rPr>
              <a:t>António Duarte Santos –  123434</a:t>
            </a:r>
          </a:p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 SemiBold" panose="020B0604020202020204" charset="0"/>
              </a:rPr>
              <a:t>Carolina Morgado – 123794 </a:t>
            </a:r>
          </a:p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 SemiBold" panose="020B0604020202020204" charset="0"/>
              </a:rPr>
              <a:t>Diogo Nobre – 123441 </a:t>
            </a:r>
          </a:p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 SemiBold" panose="020B0604020202020204" charset="0"/>
              </a:rPr>
              <a:t>Gonçalo Henriques –  123422</a:t>
            </a:r>
          </a:p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 SemiBold" panose="020B0604020202020204" charset="0"/>
              </a:rPr>
              <a:t>Inês Silva – 123407 </a:t>
            </a:r>
          </a:p>
          <a:p>
            <a:pPr algn="ctr"/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 SemiBold" panose="020B0604020202020204" charset="0"/>
              </a:rPr>
              <a:t>José Alberto – 121959</a:t>
            </a:r>
            <a:r>
              <a:rPr lang="pt-PT" sz="1000" dirty="0">
                <a:latin typeface="Fira Sans Extra Condensed SemiBold" panose="020B0604020202020204" charset="0"/>
              </a:rPr>
              <a:t> </a:t>
            </a:r>
            <a:endParaRPr lang="pt-PT" sz="1200" dirty="0">
              <a:latin typeface="Fira Sans Extra Condensed SemiBold" panose="020B0604020202020204" charset="0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4835936" y="1809739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6359507" y="2017646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853401" y="1127517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>
            <a:off x="5201661" y="2774715"/>
            <a:ext cx="1351974" cy="1122320"/>
            <a:chOff x="1110535" y="3343550"/>
            <a:chExt cx="1483241" cy="1231289"/>
          </a:xfrm>
        </p:grpSpPr>
        <p:sp>
          <p:nvSpPr>
            <p:cNvPr id="86" name="Google Shape;86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6229455" y="2964450"/>
            <a:ext cx="1378648" cy="865613"/>
            <a:chOff x="2442379" y="3878368"/>
            <a:chExt cx="1512505" cy="949658"/>
          </a:xfrm>
        </p:grpSpPr>
        <p:sp>
          <p:nvSpPr>
            <p:cNvPr id="116" name="Google Shape;116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5"/>
          <p:cNvGrpSpPr/>
          <p:nvPr/>
        </p:nvGrpSpPr>
        <p:grpSpPr>
          <a:xfrm flipH="1">
            <a:off x="7181056" y="3344845"/>
            <a:ext cx="1139966" cy="485224"/>
            <a:chOff x="3303505" y="4211144"/>
            <a:chExt cx="1250649" cy="532336"/>
          </a:xfrm>
        </p:grpSpPr>
        <p:sp>
          <p:nvSpPr>
            <p:cNvPr id="122" name="Google Shape;122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5"/>
          <p:cNvSpPr/>
          <p:nvPr/>
        </p:nvSpPr>
        <p:spPr>
          <a:xfrm>
            <a:off x="7582833" y="1908991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C9FB72-F986-4E01-CC2D-A513092F2E95}"/>
              </a:ext>
            </a:extLst>
          </p:cNvPr>
          <p:cNvSpPr txBox="1"/>
          <p:nvPr/>
        </p:nvSpPr>
        <p:spPr>
          <a:xfrm>
            <a:off x="1424917" y="4384831"/>
            <a:ext cx="2131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1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Sans Extra Condensed SemiBold" panose="020B0604020202020204" charset="0"/>
              </a:rPr>
              <a:t>Turma CD2 </a:t>
            </a:r>
            <a:endParaRPr lang="pt-PT" sz="1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Sans Extra Condensed SemiBold" panose="020B060402020202020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AE4351-23F3-8287-5D5C-1E8C3F673D66}"/>
              </a:ext>
            </a:extLst>
          </p:cNvPr>
          <p:cNvSpPr txBox="1"/>
          <p:nvPr/>
        </p:nvSpPr>
        <p:spPr>
          <a:xfrm>
            <a:off x="1144835" y="2923780"/>
            <a:ext cx="2866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200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Sans Extra Condensed SemiBold" panose="020B0604020202020204" charset="0"/>
              </a:rPr>
              <a:t>Modelos Longitudinais</a:t>
            </a:r>
            <a:endParaRPr lang="pt-PT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Sans Extra Condensed SemiBold" panose="020B0604020202020204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7F916D9-89EF-151B-5925-2A25ACEB9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6872"/>
              </p:ext>
            </p:extLst>
          </p:nvPr>
        </p:nvGraphicFramePr>
        <p:xfrm>
          <a:off x="0" y="22356"/>
          <a:ext cx="9150565" cy="5144220"/>
        </p:xfrm>
        <a:graphic>
          <a:graphicData uri="http://schemas.openxmlformats.org/drawingml/2006/table">
            <a:tbl>
              <a:tblPr firstRow="1" bandRow="1">
                <a:tableStyleId>{CDAFD2D7-F97F-41B3-9010-02AA8D023F18}</a:tableStyleId>
              </a:tblPr>
              <a:tblGrid>
                <a:gridCol w="1830113">
                  <a:extLst>
                    <a:ext uri="{9D8B030D-6E8A-4147-A177-3AD203B41FA5}">
                      <a16:colId xmlns:a16="http://schemas.microsoft.com/office/drawing/2014/main" val="2084003087"/>
                    </a:ext>
                  </a:extLst>
                </a:gridCol>
                <a:gridCol w="1830113">
                  <a:extLst>
                    <a:ext uri="{9D8B030D-6E8A-4147-A177-3AD203B41FA5}">
                      <a16:colId xmlns:a16="http://schemas.microsoft.com/office/drawing/2014/main" val="2955688697"/>
                    </a:ext>
                  </a:extLst>
                </a:gridCol>
                <a:gridCol w="1830113">
                  <a:extLst>
                    <a:ext uri="{9D8B030D-6E8A-4147-A177-3AD203B41FA5}">
                      <a16:colId xmlns:a16="http://schemas.microsoft.com/office/drawing/2014/main" val="675695838"/>
                    </a:ext>
                  </a:extLst>
                </a:gridCol>
                <a:gridCol w="1830113">
                  <a:extLst>
                    <a:ext uri="{9D8B030D-6E8A-4147-A177-3AD203B41FA5}">
                      <a16:colId xmlns:a16="http://schemas.microsoft.com/office/drawing/2014/main" val="4169269518"/>
                    </a:ext>
                  </a:extLst>
                </a:gridCol>
                <a:gridCol w="1830113">
                  <a:extLst>
                    <a:ext uri="{9D8B030D-6E8A-4147-A177-3AD203B41FA5}">
                      <a16:colId xmlns:a16="http://schemas.microsoft.com/office/drawing/2014/main" val="1970680846"/>
                    </a:ext>
                  </a:extLst>
                </a:gridCol>
              </a:tblGrid>
              <a:tr h="85737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400124"/>
                  </a:ext>
                </a:extLst>
              </a:tr>
              <a:tr h="85737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538991"/>
                  </a:ext>
                </a:extLst>
              </a:tr>
              <a:tr h="85737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875406"/>
                  </a:ext>
                </a:extLst>
              </a:tr>
              <a:tr h="85737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939597"/>
                  </a:ext>
                </a:extLst>
              </a:tr>
              <a:tr h="85737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686520"/>
                  </a:ext>
                </a:extLst>
              </a:tr>
              <a:tr h="85737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5677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Avião">
                <a:extLst>
                  <a:ext uri="{FF2B5EF4-FFF2-40B4-BE49-F238E27FC236}">
                    <a16:creationId xmlns:a16="http://schemas.microsoft.com/office/drawing/2014/main" id="{FCDA6752-4B22-7435-17FD-9A6DEBC3F9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521261"/>
                  </p:ext>
                </p:extLst>
              </p:nvPr>
            </p:nvGraphicFramePr>
            <p:xfrm>
              <a:off x="6630736" y="1051600"/>
              <a:ext cx="1596340" cy="11037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96340" cy="110375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285549" ay="-2753033" az="-78240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43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Avião">
                <a:extLst>
                  <a:ext uri="{FF2B5EF4-FFF2-40B4-BE49-F238E27FC236}">
                    <a16:creationId xmlns:a16="http://schemas.microsoft.com/office/drawing/2014/main" id="{FCDA6752-4B22-7435-17FD-9A6DEBC3F9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0736" y="1051600"/>
                <a:ext cx="1596340" cy="110375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2893E0D7-2D30-93B1-7D13-838C45B7F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909" y="0"/>
            <a:ext cx="1116821" cy="427269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C0008EF-A816-3A8B-6FB9-29DE05B63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</a:t>
            </a:fld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35"/>
          <p:cNvSpPr/>
          <p:nvPr/>
        </p:nvSpPr>
        <p:spPr>
          <a:xfrm>
            <a:off x="6405800" y="3476568"/>
            <a:ext cx="2062200" cy="1159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35"/>
          <p:cNvSpPr/>
          <p:nvPr/>
        </p:nvSpPr>
        <p:spPr>
          <a:xfrm>
            <a:off x="3564162" y="3476568"/>
            <a:ext cx="2062200" cy="1159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35"/>
          <p:cNvSpPr/>
          <p:nvPr/>
        </p:nvSpPr>
        <p:spPr>
          <a:xfrm>
            <a:off x="661700" y="3476568"/>
            <a:ext cx="2062200" cy="1159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35"/>
          <p:cNvSpPr txBox="1">
            <a:spLocks noGrp="1"/>
          </p:cNvSpPr>
          <p:nvPr>
            <p:ph type="title"/>
          </p:nvPr>
        </p:nvSpPr>
        <p:spPr>
          <a:xfrm>
            <a:off x="457200" y="270784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Análise Exploratória – Transformações e Testes</a:t>
            </a:r>
            <a:endParaRPr dirty="0"/>
          </a:p>
        </p:txBody>
      </p:sp>
      <p:cxnSp>
        <p:nvCxnSpPr>
          <p:cNvPr id="1899" name="Google Shape;1899;p35"/>
          <p:cNvCxnSpPr/>
          <p:nvPr/>
        </p:nvCxnSpPr>
        <p:spPr>
          <a:xfrm>
            <a:off x="457200" y="3089883"/>
            <a:ext cx="82395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0" name="Google Shape;1900;p35"/>
          <p:cNvSpPr/>
          <p:nvPr/>
        </p:nvSpPr>
        <p:spPr>
          <a:xfrm>
            <a:off x="1488800" y="2884121"/>
            <a:ext cx="408000" cy="4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rPr>
              <a:t>1</a:t>
            </a:r>
            <a:endParaRPr sz="1600">
              <a:solidFill>
                <a:schemeClr val="lt1"/>
              </a:solidFill>
              <a:latin typeface="Fira Sans Extra Condensed Black"/>
              <a:ea typeface="Fira Sans Extra Condensed Black"/>
              <a:cs typeface="Fira Sans Extra Condensed Black"/>
              <a:sym typeface="Fira Sans Extra Condensed Black"/>
            </a:endParaRPr>
          </a:p>
        </p:txBody>
      </p:sp>
      <p:sp>
        <p:nvSpPr>
          <p:cNvPr id="1901" name="Google Shape;1901;p35"/>
          <p:cNvSpPr/>
          <p:nvPr/>
        </p:nvSpPr>
        <p:spPr>
          <a:xfrm>
            <a:off x="4391262" y="2884121"/>
            <a:ext cx="408000" cy="4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6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02" name="Google Shape;1902;p35"/>
          <p:cNvSpPr/>
          <p:nvPr/>
        </p:nvSpPr>
        <p:spPr>
          <a:xfrm>
            <a:off x="7232900" y="2884121"/>
            <a:ext cx="408000" cy="4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6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03" name="Google Shape;1903;p35"/>
          <p:cNvSpPr txBox="1"/>
          <p:nvPr/>
        </p:nvSpPr>
        <p:spPr>
          <a:xfrm>
            <a:off x="661700" y="3852655"/>
            <a:ext cx="2062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dk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Verificação dos </a:t>
            </a:r>
            <a:r>
              <a:rPr lang="pt-PT" sz="1200" dirty="0" err="1">
                <a:solidFill>
                  <a:schemeClr val="dk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correlogramas</a:t>
            </a:r>
            <a:r>
              <a:rPr lang="pt-PT" sz="1200" dirty="0">
                <a:solidFill>
                  <a:schemeClr val="dk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 de ACF e PACF</a:t>
            </a:r>
          </a:p>
        </p:txBody>
      </p:sp>
      <p:sp>
        <p:nvSpPr>
          <p:cNvPr id="1904" name="Google Shape;1904;p35"/>
          <p:cNvSpPr txBox="1"/>
          <p:nvPr/>
        </p:nvSpPr>
        <p:spPr>
          <a:xfrm>
            <a:off x="831800" y="3525289"/>
            <a:ext cx="1722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Série Inicial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5" name="Google Shape;1905;p35"/>
          <p:cNvSpPr txBox="1"/>
          <p:nvPr/>
        </p:nvSpPr>
        <p:spPr>
          <a:xfrm>
            <a:off x="3734262" y="3842221"/>
            <a:ext cx="17220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A variância da série estabilizou</a:t>
            </a:r>
          </a:p>
        </p:txBody>
      </p:sp>
      <p:sp>
        <p:nvSpPr>
          <p:cNvPr id="1906" name="Google Shape;1906;p35"/>
          <p:cNvSpPr txBox="1"/>
          <p:nvPr/>
        </p:nvSpPr>
        <p:spPr>
          <a:xfrm>
            <a:off x="3689456" y="3523327"/>
            <a:ext cx="1811611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Log-Transformação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7" name="Google Shape;1907;p35"/>
          <p:cNvSpPr txBox="1"/>
          <p:nvPr/>
        </p:nvSpPr>
        <p:spPr>
          <a:xfrm>
            <a:off x="6533300" y="3839334"/>
            <a:ext cx="18072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Estacionarização da série (sem tendência e sazonalidade)</a:t>
            </a:r>
            <a:endParaRPr lang="pt-PT" sz="1200" dirty="0">
              <a:solidFill>
                <a:schemeClr val="dk1"/>
              </a:solidFill>
              <a:latin typeface="Fira Sans Extra Condensed Medium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908" name="Google Shape;1908;p35"/>
          <p:cNvSpPr txBox="1"/>
          <p:nvPr/>
        </p:nvSpPr>
        <p:spPr>
          <a:xfrm>
            <a:off x="6575900" y="3528366"/>
            <a:ext cx="1722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Diferenciações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3D60019-59E0-A497-F078-B3FA0C44C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9" y="904340"/>
            <a:ext cx="2423482" cy="1731059"/>
          </a:xfrm>
          <a:prstGeom prst="rect">
            <a:avLst/>
          </a:prstGeom>
          <a:noFill/>
          <a:ln w="28575">
            <a:solidFill>
              <a:srgbClr val="FA725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Uma imagem com texto, file, Gráfico, diagrama&#10;&#10;Os conteúdos gerados por IA podem estar incorretos.">
            <a:extLst>
              <a:ext uri="{FF2B5EF4-FFF2-40B4-BE49-F238E27FC236}">
                <a16:creationId xmlns:a16="http://schemas.microsoft.com/office/drawing/2014/main" id="{658C51E2-AC23-7FC8-526F-9C67196D54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77" t="6584" b="5165"/>
          <a:stretch>
            <a:fillRect/>
          </a:stretch>
        </p:blipFill>
        <p:spPr>
          <a:xfrm>
            <a:off x="3163519" y="920682"/>
            <a:ext cx="2816962" cy="1731058"/>
          </a:xfrm>
          <a:prstGeom prst="rect">
            <a:avLst/>
          </a:prstGeom>
          <a:ln w="28575">
            <a:solidFill>
              <a:srgbClr val="FA7256"/>
            </a:solidFill>
          </a:ln>
        </p:spPr>
      </p:pic>
      <p:pic>
        <p:nvPicPr>
          <p:cNvPr id="8" name="Imagem 7" descr="Uma imagem com escrita à mão, file, Tipo de letra, texto&#10;&#10;Os conteúdos gerados por IA podem estar incorretos.">
            <a:extLst>
              <a:ext uri="{FF2B5EF4-FFF2-40B4-BE49-F238E27FC236}">
                <a16:creationId xmlns:a16="http://schemas.microsoft.com/office/drawing/2014/main" id="{5DD4252F-F3BF-CF25-825A-842AC09C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459" y="913583"/>
            <a:ext cx="2792089" cy="17310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rgbClr val="FA7953"/>
            </a:solidFill>
          </a:ln>
        </p:spPr>
      </p:pic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C65F701-E59E-70BC-3FF9-B60EC9D2F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10</a:t>
            </a:fld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211">
          <a:extLst>
            <a:ext uri="{FF2B5EF4-FFF2-40B4-BE49-F238E27FC236}">
              <a16:creationId xmlns:a16="http://schemas.microsoft.com/office/drawing/2014/main" id="{0C5AC298-C7EB-4BF4-F5AA-F5A6EA6C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8">
            <a:extLst>
              <a:ext uri="{FF2B5EF4-FFF2-40B4-BE49-F238E27FC236}">
                <a16:creationId xmlns:a16="http://schemas.microsoft.com/office/drawing/2014/main" id="{8846FC4F-E773-7F9C-DD8D-820703AF3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6896" y="77721"/>
            <a:ext cx="4313913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pt-PT" dirty="0"/>
              <a:t>Modelação – Criação de Modelos</a:t>
            </a:r>
          </a:p>
        </p:txBody>
      </p:sp>
      <p:sp>
        <p:nvSpPr>
          <p:cNvPr id="2213" name="Google Shape;2213;p38">
            <a:extLst>
              <a:ext uri="{FF2B5EF4-FFF2-40B4-BE49-F238E27FC236}">
                <a16:creationId xmlns:a16="http://schemas.microsoft.com/office/drawing/2014/main" id="{6FDCAEDF-983C-3E9B-645B-3B49C2623F71}"/>
              </a:ext>
            </a:extLst>
          </p:cNvPr>
          <p:cNvSpPr/>
          <p:nvPr/>
        </p:nvSpPr>
        <p:spPr>
          <a:xfrm>
            <a:off x="3058718" y="971108"/>
            <a:ext cx="2940600" cy="294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897;p35">
            <a:extLst>
              <a:ext uri="{FF2B5EF4-FFF2-40B4-BE49-F238E27FC236}">
                <a16:creationId xmlns:a16="http://schemas.microsoft.com/office/drawing/2014/main" id="{FF91DE09-4C37-2B8F-D324-2D2959F78E0A}"/>
              </a:ext>
            </a:extLst>
          </p:cNvPr>
          <p:cNvSpPr/>
          <p:nvPr/>
        </p:nvSpPr>
        <p:spPr>
          <a:xfrm>
            <a:off x="6179855" y="3951589"/>
            <a:ext cx="1469401" cy="9784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P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SARIMA</a:t>
            </a:r>
          </a:p>
          <a:p>
            <a:pPr lvl="0" algn="ctr"/>
            <a:r>
              <a:rPr lang="pt-PT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(0,1,4) (2,1,0)[12]</a:t>
            </a:r>
          </a:p>
        </p:txBody>
      </p:sp>
      <p:sp>
        <p:nvSpPr>
          <p:cNvPr id="9" name="Google Shape;1897;p35">
            <a:extLst>
              <a:ext uri="{FF2B5EF4-FFF2-40B4-BE49-F238E27FC236}">
                <a16:creationId xmlns:a16="http://schemas.microsoft.com/office/drawing/2014/main" id="{FBBA93C7-7805-0C0F-2488-00F5B47FD894}"/>
              </a:ext>
            </a:extLst>
          </p:cNvPr>
          <p:cNvSpPr/>
          <p:nvPr/>
        </p:nvSpPr>
        <p:spPr>
          <a:xfrm>
            <a:off x="6179856" y="2892122"/>
            <a:ext cx="1469400" cy="979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P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SARIMA</a:t>
            </a:r>
          </a:p>
          <a:p>
            <a:pPr lvl="0" algn="ctr"/>
            <a:r>
              <a:rPr lang="pt-PT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(0,1,4) (0,1,1)[12]</a:t>
            </a:r>
          </a:p>
        </p:txBody>
      </p:sp>
      <p:sp>
        <p:nvSpPr>
          <p:cNvPr id="23" name="Google Shape;1897;p35">
            <a:extLst>
              <a:ext uri="{FF2B5EF4-FFF2-40B4-BE49-F238E27FC236}">
                <a16:creationId xmlns:a16="http://schemas.microsoft.com/office/drawing/2014/main" id="{BAC7C018-E990-F69E-5A56-3F7F8AA617CA}"/>
              </a:ext>
            </a:extLst>
          </p:cNvPr>
          <p:cNvSpPr/>
          <p:nvPr/>
        </p:nvSpPr>
        <p:spPr>
          <a:xfrm>
            <a:off x="1178498" y="3951589"/>
            <a:ext cx="1467439" cy="9784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P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SARIMA</a:t>
            </a:r>
          </a:p>
          <a:p>
            <a:pPr lvl="0" algn="ctr"/>
            <a:r>
              <a:rPr lang="pt-PT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(4,1,0) (2,1,0)[12]</a:t>
            </a:r>
          </a:p>
        </p:txBody>
      </p:sp>
      <p:sp>
        <p:nvSpPr>
          <p:cNvPr id="26" name="Google Shape;1897;p35">
            <a:extLst>
              <a:ext uri="{FF2B5EF4-FFF2-40B4-BE49-F238E27FC236}">
                <a16:creationId xmlns:a16="http://schemas.microsoft.com/office/drawing/2014/main" id="{6E1706AE-D2B6-9E83-86D9-B16416E05DE2}"/>
              </a:ext>
            </a:extLst>
          </p:cNvPr>
          <p:cNvSpPr/>
          <p:nvPr/>
        </p:nvSpPr>
        <p:spPr>
          <a:xfrm>
            <a:off x="1178497" y="2892521"/>
            <a:ext cx="1467439" cy="9784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PT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SARIMA</a:t>
            </a:r>
          </a:p>
          <a:p>
            <a:pPr lvl="0" algn="ctr"/>
            <a:r>
              <a:rPr lang="pt-PT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(4,1,0) (0,1,1)[12]</a:t>
            </a:r>
          </a:p>
        </p:txBody>
      </p:sp>
      <p:sp>
        <p:nvSpPr>
          <p:cNvPr id="21" name="Google Shape;1897;p35">
            <a:extLst>
              <a:ext uri="{FF2B5EF4-FFF2-40B4-BE49-F238E27FC236}">
                <a16:creationId xmlns:a16="http://schemas.microsoft.com/office/drawing/2014/main" id="{EA10A73A-C59E-DB79-6982-37B2A5614108}"/>
              </a:ext>
            </a:extLst>
          </p:cNvPr>
          <p:cNvSpPr/>
          <p:nvPr/>
        </p:nvSpPr>
        <p:spPr>
          <a:xfrm>
            <a:off x="3859253" y="3182921"/>
            <a:ext cx="1435289" cy="1531782"/>
          </a:xfrm>
          <a:prstGeom prst="roundRect">
            <a:avLst>
              <a:gd name="adj" fmla="val 16667"/>
            </a:avLst>
          </a:prstGeom>
          <a:solidFill>
            <a:srgbClr val="F7D3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pt-PT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AUTO</a:t>
            </a:r>
            <a:endParaRPr lang="pt-PT"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lvl="0" algn="ctr"/>
            <a:r>
              <a:rPr lang="pt-PT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(1,1,1) (2,1,0)[12]</a:t>
            </a:r>
          </a:p>
        </p:txBody>
      </p:sp>
      <p:pic>
        <p:nvPicPr>
          <p:cNvPr id="2203" name="Imagem 2202">
            <a:extLst>
              <a:ext uri="{FF2B5EF4-FFF2-40B4-BE49-F238E27FC236}">
                <a16:creationId xmlns:a16="http://schemas.microsoft.com/office/drawing/2014/main" id="{396EE2F6-D367-7242-628E-28F4E202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13" y="600000"/>
            <a:ext cx="4019114" cy="22188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A7256"/>
            </a:solidFill>
          </a:ln>
        </p:spPr>
      </p:pic>
      <p:pic>
        <p:nvPicPr>
          <p:cNvPr id="2205" name="Imagem 2204">
            <a:extLst>
              <a:ext uri="{FF2B5EF4-FFF2-40B4-BE49-F238E27FC236}">
                <a16:creationId xmlns:a16="http://schemas.microsoft.com/office/drawing/2014/main" id="{1A0AAB90-71A0-3AC7-CB3A-0FF508051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75" y="607073"/>
            <a:ext cx="4013770" cy="221181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A7256"/>
            </a:solidFill>
          </a:ln>
        </p:spPr>
      </p:pic>
      <p:sp>
        <p:nvSpPr>
          <p:cNvPr id="2249" name="Marcador de Posição do Número do Diapositivo 2248">
            <a:extLst>
              <a:ext uri="{FF2B5EF4-FFF2-40B4-BE49-F238E27FC236}">
                <a16:creationId xmlns:a16="http://schemas.microsoft.com/office/drawing/2014/main" id="{49D6F20A-5DE2-98EB-0116-B4E0DC799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797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27"/>
          <p:cNvSpPr txBox="1">
            <a:spLocks noGrp="1"/>
          </p:cNvSpPr>
          <p:nvPr>
            <p:ph type="title"/>
          </p:nvPr>
        </p:nvSpPr>
        <p:spPr>
          <a:xfrm>
            <a:off x="457200" y="263230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Modelação – Critérios de Escolha</a:t>
            </a:r>
            <a:endParaRPr dirty="0"/>
          </a:p>
        </p:txBody>
      </p:sp>
      <p:graphicFrame>
        <p:nvGraphicFramePr>
          <p:cNvPr id="1340" name="Google Shape;1340;p27"/>
          <p:cNvGraphicFramePr/>
          <p:nvPr>
            <p:extLst>
              <p:ext uri="{D42A27DB-BD31-4B8C-83A1-F6EECF244321}">
                <p14:modId xmlns:p14="http://schemas.microsoft.com/office/powerpoint/2010/main" val="2029505789"/>
              </p:ext>
            </p:extLst>
          </p:nvPr>
        </p:nvGraphicFramePr>
        <p:xfrm>
          <a:off x="533683" y="875110"/>
          <a:ext cx="8080900" cy="4032024"/>
        </p:xfrm>
        <a:graphic>
          <a:graphicData uri="http://schemas.openxmlformats.org/drawingml/2006/table">
            <a:tbl>
              <a:tblPr>
                <a:noFill/>
                <a:tableStyleId>{CDAFD2D7-F97F-41B3-9010-02AA8D023F18}</a:tableStyleId>
              </a:tblPr>
              <a:tblGrid>
                <a:gridCol w="15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7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AIC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700" b="1" err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AICc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7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BIC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auto</a:t>
                      </a:r>
                      <a:endParaRPr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8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Fira Sans Extra Condensed Medium" panose="020B0604020202020204" charset="0"/>
                          <a:ea typeface="Roboto"/>
                          <a:cs typeface="Roboto"/>
                          <a:sym typeface="Roboto"/>
                        </a:rPr>
                        <a:t>-340.0279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8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Fira Sans Extra Condensed Medium" panose="020B0604020202020204" charset="0"/>
                          <a:ea typeface="Roboto"/>
                          <a:cs typeface="Roboto"/>
                        </a:rPr>
                        <a:t>-339.4724</a:t>
                      </a:r>
                      <a:endParaRPr lang="pt-PT">
                        <a:solidFill>
                          <a:srgbClr val="000000"/>
                        </a:solidFill>
                        <a:latin typeface="Fira Sans Extra Condensed Medium" panose="020B060402020202020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8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rgbClr val="000000"/>
                          </a:solidFill>
                          <a:latin typeface="Fira Sans Extra Condensed Medium" panose="020B0604020202020204" charset="0"/>
                          <a:ea typeface="Roboto"/>
                          <a:cs typeface="Roboto"/>
                        </a:rPr>
                        <a:t>-326.3469</a:t>
                      </a:r>
                      <a:endParaRPr lang="pt-PT">
                        <a:solidFill>
                          <a:srgbClr val="000000"/>
                        </a:solidFill>
                        <a:latin typeface="Fira Sans Extra Condensed Medium" panose="020B060402020202020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6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(0,1,4) (2,1,0)[12]</a:t>
                      </a:r>
                      <a:endParaRPr lang="pt-PT" sz="12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Fira Sans Extra Condensed Medium" panose="020B0604020202020204" charset="0"/>
                        </a:rPr>
                        <a:t>-338.7688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latin typeface="Fira Sans Extra Condensed Medium" panose="020B0604020202020204" charset="0"/>
                        </a:rPr>
                        <a:t>-337.7122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Fira Sans Extra Condensed Medium" panose="020B0604020202020204" charset="0"/>
                        </a:rPr>
                        <a:t>-319.6154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(0,1,4) (0,1,1)[12]</a:t>
                      </a:r>
                      <a:endParaRPr lang="pt-PT" sz="12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latin typeface="Fira Sans Extra Condensed Medium" panose="020B0604020202020204" charset="0"/>
                        </a:rPr>
                        <a:t>-337.6145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Fira Sans Extra Condensed Medium" panose="020B0604020202020204" charset="0"/>
                        </a:rPr>
                        <a:t>-336.8294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latin typeface="Fira Sans Extra Condensed Medium" panose="020B0604020202020204" charset="0"/>
                        </a:rPr>
                        <a:t>-321.1973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(4,1,0) (2,1,0)[12]</a:t>
                      </a:r>
                      <a:endParaRPr lang="pt-PT" sz="12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Fira Sans Extra Condensed Medium" panose="020B0604020202020204" charset="0"/>
                        </a:rPr>
                        <a:t>-336.7547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Fira Sans Extra Condensed Medium" panose="020B0604020202020204" charset="0"/>
                        </a:rPr>
                        <a:t>-335.6980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latin typeface="Fira Sans Extra Condensed Medium" panose="020B0604020202020204" charset="0"/>
                        </a:rPr>
                        <a:t>-317.6013</a:t>
                      </a:r>
                    </a:p>
                  </a:txBody>
                  <a:tcPr marL="91425" marR="91425" marT="91425" marB="9142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87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</a:rPr>
                        <a:t>(4,1,0) (0,1,1)[12]</a:t>
                      </a:r>
                      <a:endParaRPr lang="pt-PT"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>
                      <a:noFill/>
                    </a:lnL>
                    <a:lnR w="76200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Fira Sans Extra Condensed Medium" panose="020B0604020202020204" charset="0"/>
                        </a:rPr>
                        <a:t>-334.1700</a:t>
                      </a:r>
                    </a:p>
                  </a:txBody>
                  <a:tcPr marL="91425" marR="91425" marT="91425" marB="91425" anchor="ctr">
                    <a:lnL w="76200">
                      <a:noFill/>
                    </a:lnL>
                    <a:lnR w="76200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latin typeface="Fira Sans Extra Condensed Medium" panose="020B0604020202020204" charset="0"/>
                        </a:rPr>
                        <a:t>-333.3849</a:t>
                      </a:r>
                    </a:p>
                  </a:txBody>
                  <a:tcPr marL="91425" marR="91425" marT="91425" marB="91425" anchor="ctr">
                    <a:lnL w="76200">
                      <a:noFill/>
                    </a:lnL>
                    <a:lnR w="76200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latin typeface="Fira Sans Extra Condensed Medium" panose="020B0604020202020204" charset="0"/>
                        </a:rPr>
                        <a:t>-317.7528</a:t>
                      </a:r>
                    </a:p>
                  </a:txBody>
                  <a:tcPr marL="91425" marR="91425" marT="91425" marB="91425" anchor="ctr">
                    <a:lnL w="76200">
                      <a:noFill/>
                    </a:lnL>
                    <a:lnR w="76200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762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391979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E6A47F8-A548-D2A3-3694-FE82FBBF4B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12</a:t>
            </a:fld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457200" y="2866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Validação do Modelo</a:t>
            </a:r>
            <a:endParaRPr dirty="0"/>
          </a:p>
        </p:txBody>
      </p:sp>
      <p:sp>
        <p:nvSpPr>
          <p:cNvPr id="1032" name="Google Shape;1032;p24"/>
          <p:cNvSpPr/>
          <p:nvPr/>
        </p:nvSpPr>
        <p:spPr>
          <a:xfrm>
            <a:off x="8369625" y="1236317"/>
            <a:ext cx="314700" cy="314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 Extra Condensed Medium" panose="020B0604020202020204" charset="0"/>
              </a:rPr>
              <a:t>1</a:t>
            </a:r>
            <a:endParaRPr lang="pt-PT">
              <a:latin typeface="Fira Sans Extra Condensed Medium" panose="020B0604020202020204" charset="0"/>
            </a:endParaRPr>
          </a:p>
        </p:txBody>
      </p:sp>
      <p:sp>
        <p:nvSpPr>
          <p:cNvPr id="1033" name="Google Shape;1033;p24"/>
          <p:cNvSpPr txBox="1"/>
          <p:nvPr/>
        </p:nvSpPr>
        <p:spPr>
          <a:xfrm>
            <a:off x="5767504" y="1078055"/>
            <a:ext cx="2488461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>
                <a:latin typeface="Fira Sans Extra Condensed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Resíduos ao longo do tempo</a:t>
            </a:r>
            <a:endParaRPr lang="pt-PT" sz="1600" b="1">
              <a:solidFill>
                <a:srgbClr val="000000"/>
              </a:solidFill>
              <a:latin typeface="Fira Sans Extra Condensed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4" name="Google Shape;1034;p24"/>
          <p:cNvSpPr txBox="1"/>
          <p:nvPr/>
        </p:nvSpPr>
        <p:spPr>
          <a:xfrm>
            <a:off x="5897687" y="1333612"/>
            <a:ext cx="2358278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Oscilam em torno do zero sem tendência visível</a:t>
            </a:r>
          </a:p>
        </p:txBody>
      </p:sp>
      <p:sp>
        <p:nvSpPr>
          <p:cNvPr id="1035" name="Google Shape;1035;p24"/>
          <p:cNvSpPr/>
          <p:nvPr/>
        </p:nvSpPr>
        <p:spPr>
          <a:xfrm>
            <a:off x="8370129" y="2114805"/>
            <a:ext cx="314700" cy="31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 Extra Condensed Medium" panose="020B0604020202020204" charset="0"/>
              </a:rPr>
              <a:t>2</a:t>
            </a:r>
            <a:endParaRPr lang="pt-PT">
              <a:latin typeface="Fira Sans Extra Condensed Medium" panose="020B0604020202020204" charset="0"/>
            </a:endParaRPr>
          </a:p>
        </p:txBody>
      </p:sp>
      <p:sp>
        <p:nvSpPr>
          <p:cNvPr id="1036" name="Google Shape;1036;p24"/>
          <p:cNvSpPr txBox="1"/>
          <p:nvPr/>
        </p:nvSpPr>
        <p:spPr>
          <a:xfrm>
            <a:off x="5972973" y="1983670"/>
            <a:ext cx="2282992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ACF dos Resíduos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7" name="Google Shape;1037;p24"/>
          <p:cNvSpPr txBox="1"/>
          <p:nvPr/>
        </p:nvSpPr>
        <p:spPr>
          <a:xfrm>
            <a:off x="6316165" y="2282806"/>
            <a:ext cx="19398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err="1"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Autocorrelações</a:t>
            </a:r>
            <a:r>
              <a:rPr lang="pt-PT" sz="1200"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 dentro dos limites de confiança</a:t>
            </a:r>
          </a:p>
        </p:txBody>
      </p:sp>
      <p:sp>
        <p:nvSpPr>
          <p:cNvPr id="1038" name="Google Shape;1038;p24"/>
          <p:cNvSpPr/>
          <p:nvPr/>
        </p:nvSpPr>
        <p:spPr>
          <a:xfrm>
            <a:off x="8369144" y="2967421"/>
            <a:ext cx="314700" cy="31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 Extra Condensed Medium" panose="020B0604020202020204" charset="0"/>
              </a:rPr>
              <a:t>3</a:t>
            </a:r>
          </a:p>
        </p:txBody>
      </p:sp>
      <p:sp>
        <p:nvSpPr>
          <p:cNvPr id="1039" name="Google Shape;1039;p24"/>
          <p:cNvSpPr txBox="1"/>
          <p:nvPr/>
        </p:nvSpPr>
        <p:spPr>
          <a:xfrm>
            <a:off x="5817263" y="3639408"/>
            <a:ext cx="2438702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Histograma dos Resíduos</a:t>
            </a:r>
            <a:endParaRPr sz="1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0" name="Google Shape;1040;p24"/>
          <p:cNvSpPr txBox="1"/>
          <p:nvPr/>
        </p:nvSpPr>
        <p:spPr>
          <a:xfrm>
            <a:off x="6316165" y="3941398"/>
            <a:ext cx="1939800" cy="89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chemeClr val="dk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Distribuição simétrica e centrada em zero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200">
              <a:solidFill>
                <a:schemeClr val="dk1"/>
              </a:solidFill>
              <a:latin typeface="Fira Sans Extra Condensed Medium" panose="020B0604020202020204" charset="0"/>
              <a:ea typeface="Roboto"/>
              <a:cs typeface="Roboto"/>
              <a:sym typeface="Robot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pt-PT" sz="1200">
                <a:solidFill>
                  <a:srgbClr val="FA7256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Modelo AUTO válido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200">
              <a:latin typeface="Fira Sans Extra Condensed Medium" panose="020B0604020202020204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A4CCC8A-E29B-1134-4929-905DABC85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63" y="1112950"/>
            <a:ext cx="4884978" cy="3489271"/>
          </a:xfrm>
          <a:prstGeom prst="rect">
            <a:avLst/>
          </a:prstGeom>
          <a:noFill/>
          <a:ln w="12700">
            <a:solidFill>
              <a:srgbClr val="FA795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38;p24">
            <a:extLst>
              <a:ext uri="{FF2B5EF4-FFF2-40B4-BE49-F238E27FC236}">
                <a16:creationId xmlns:a16="http://schemas.microsoft.com/office/drawing/2014/main" id="{137CCEBD-4B0C-8753-BBE3-06B92D45E2E3}"/>
              </a:ext>
            </a:extLst>
          </p:cNvPr>
          <p:cNvSpPr/>
          <p:nvPr/>
        </p:nvSpPr>
        <p:spPr>
          <a:xfrm>
            <a:off x="8372100" y="3820037"/>
            <a:ext cx="314700" cy="31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Fira Sans Extra Condensed Medium" panose="020B0604020202020204" charset="0"/>
              </a:rPr>
              <a:t>4</a:t>
            </a:r>
          </a:p>
        </p:txBody>
      </p:sp>
      <p:sp>
        <p:nvSpPr>
          <p:cNvPr id="5" name="Google Shape;1039;p24">
            <a:extLst>
              <a:ext uri="{FF2B5EF4-FFF2-40B4-BE49-F238E27FC236}">
                <a16:creationId xmlns:a16="http://schemas.microsoft.com/office/drawing/2014/main" id="{0880C4F8-D829-DDFD-58E4-E541AF4192A4}"/>
              </a:ext>
            </a:extLst>
          </p:cNvPr>
          <p:cNvSpPr txBox="1"/>
          <p:nvPr/>
        </p:nvSpPr>
        <p:spPr>
          <a:xfrm>
            <a:off x="5889636" y="2839500"/>
            <a:ext cx="2366329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Teste Ljung-Box</a:t>
            </a:r>
            <a:endParaRPr sz="1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1040;p24">
            <a:extLst>
              <a:ext uri="{FF2B5EF4-FFF2-40B4-BE49-F238E27FC236}">
                <a16:creationId xmlns:a16="http://schemas.microsoft.com/office/drawing/2014/main" id="{D220E0A2-0BB0-C2EB-3DFA-3B4D12E0241D}"/>
              </a:ext>
            </a:extLst>
          </p:cNvPr>
          <p:cNvSpPr txBox="1"/>
          <p:nvPr/>
        </p:nvSpPr>
        <p:spPr>
          <a:xfrm>
            <a:off x="6316165" y="3128308"/>
            <a:ext cx="19398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chemeClr val="dk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P-</a:t>
            </a:r>
            <a:r>
              <a:rPr lang="pt-PT" sz="1200" err="1">
                <a:solidFill>
                  <a:schemeClr val="dk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value</a:t>
            </a:r>
            <a:r>
              <a:rPr lang="pt-PT" sz="1200">
                <a:solidFill>
                  <a:schemeClr val="dk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 = 0.77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chemeClr val="dk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Não rejeitamos H0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9D598C1-64A7-ECD2-4DB7-6DC9443E9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13</a:t>
            </a:fld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3"/>
          <p:cNvSpPr/>
          <p:nvPr/>
        </p:nvSpPr>
        <p:spPr>
          <a:xfrm>
            <a:off x="2259543" y="975198"/>
            <a:ext cx="4621159" cy="3193104"/>
          </a:xfrm>
          <a:prstGeom prst="roundRect">
            <a:avLst>
              <a:gd name="adj" fmla="val 616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23"/>
          <p:cNvSpPr txBox="1">
            <a:spLocks noGrp="1"/>
          </p:cNvSpPr>
          <p:nvPr>
            <p:ph type="title"/>
          </p:nvPr>
        </p:nvSpPr>
        <p:spPr>
          <a:xfrm>
            <a:off x="457200" y="125289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Avaliação – Dentro da Amostra de Teste</a:t>
            </a:r>
            <a:endParaRPr/>
          </a:p>
        </p:txBody>
      </p:sp>
      <p:sp>
        <p:nvSpPr>
          <p:cNvPr id="5" name="Google Shape;1408;p29">
            <a:extLst>
              <a:ext uri="{FF2B5EF4-FFF2-40B4-BE49-F238E27FC236}">
                <a16:creationId xmlns:a16="http://schemas.microsoft.com/office/drawing/2014/main" id="{1B4B16AF-28D2-3D8C-A0A0-8945DDD61419}"/>
              </a:ext>
            </a:extLst>
          </p:cNvPr>
          <p:cNvSpPr/>
          <p:nvPr/>
        </p:nvSpPr>
        <p:spPr>
          <a:xfrm flipH="1">
            <a:off x="80595" y="975197"/>
            <a:ext cx="2028900" cy="1548000"/>
          </a:xfrm>
          <a:prstGeom prst="round1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09;p29">
            <a:extLst>
              <a:ext uri="{FF2B5EF4-FFF2-40B4-BE49-F238E27FC236}">
                <a16:creationId xmlns:a16="http://schemas.microsoft.com/office/drawing/2014/main" id="{3DE82BE4-63AC-F410-DC2D-05F793E1EC80}"/>
              </a:ext>
            </a:extLst>
          </p:cNvPr>
          <p:cNvSpPr/>
          <p:nvPr/>
        </p:nvSpPr>
        <p:spPr>
          <a:xfrm rot="10800000">
            <a:off x="84640" y="2619804"/>
            <a:ext cx="2028900" cy="1548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10;p29">
            <a:extLst>
              <a:ext uri="{FF2B5EF4-FFF2-40B4-BE49-F238E27FC236}">
                <a16:creationId xmlns:a16="http://schemas.microsoft.com/office/drawing/2014/main" id="{4B0639D8-1CDF-26B9-D94C-20C62D1AC7AA}"/>
              </a:ext>
            </a:extLst>
          </p:cNvPr>
          <p:cNvSpPr txBox="1"/>
          <p:nvPr/>
        </p:nvSpPr>
        <p:spPr>
          <a:xfrm>
            <a:off x="72991" y="895092"/>
            <a:ext cx="2028900" cy="38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Treino</a:t>
            </a:r>
            <a:endParaRPr sz="1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943;p23">
            <a:extLst>
              <a:ext uri="{FF2B5EF4-FFF2-40B4-BE49-F238E27FC236}">
                <a16:creationId xmlns:a16="http://schemas.microsoft.com/office/drawing/2014/main" id="{FE9CF220-AE05-3F79-73A2-2576D5C68303}"/>
              </a:ext>
            </a:extLst>
          </p:cNvPr>
          <p:cNvSpPr txBox="1">
            <a:spLocks/>
          </p:cNvSpPr>
          <p:nvPr/>
        </p:nvSpPr>
        <p:spPr>
          <a:xfrm>
            <a:off x="471775" y="397227"/>
            <a:ext cx="1231331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pt-PT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Divisão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A17FCB-D7EF-E8FA-8372-E1A557AE44B1}"/>
              </a:ext>
            </a:extLst>
          </p:cNvPr>
          <p:cNvSpPr/>
          <p:nvPr/>
        </p:nvSpPr>
        <p:spPr>
          <a:xfrm>
            <a:off x="691441" y="1651661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Google Shape;1411;p29">
            <a:extLst>
              <a:ext uri="{FF2B5EF4-FFF2-40B4-BE49-F238E27FC236}">
                <a16:creationId xmlns:a16="http://schemas.microsoft.com/office/drawing/2014/main" id="{BE559A52-499A-8424-597C-BA3A39A6BDDB}"/>
              </a:ext>
            </a:extLst>
          </p:cNvPr>
          <p:cNvSpPr txBox="1"/>
          <p:nvPr/>
        </p:nvSpPr>
        <p:spPr>
          <a:xfrm>
            <a:off x="72991" y="1853610"/>
            <a:ext cx="2036504" cy="38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Goudy Stout" panose="0202090407030B020401" pitchFamily="18" charset="0"/>
                <a:ea typeface="Roboto"/>
                <a:cs typeface="Roboto"/>
                <a:sym typeface="Roboto"/>
              </a:rPr>
              <a:t>70%</a:t>
            </a:r>
            <a:endParaRPr sz="1200" dirty="0">
              <a:solidFill>
                <a:srgbClr val="000000"/>
              </a:solidFill>
              <a:latin typeface="Goudy Stout" panose="0202090407030B020401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AA546E-14EC-B5C6-4A91-CB8B4323B98B}"/>
              </a:ext>
            </a:extLst>
          </p:cNvPr>
          <p:cNvSpPr/>
          <p:nvPr/>
        </p:nvSpPr>
        <p:spPr>
          <a:xfrm>
            <a:off x="706889" y="3315541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Google Shape;1411;p29">
            <a:extLst>
              <a:ext uri="{FF2B5EF4-FFF2-40B4-BE49-F238E27FC236}">
                <a16:creationId xmlns:a16="http://schemas.microsoft.com/office/drawing/2014/main" id="{02434B13-6BBC-C192-D95F-1F4CA0D7FDFF}"/>
              </a:ext>
            </a:extLst>
          </p:cNvPr>
          <p:cNvSpPr txBox="1"/>
          <p:nvPr/>
        </p:nvSpPr>
        <p:spPr>
          <a:xfrm>
            <a:off x="88439" y="3515189"/>
            <a:ext cx="2013452" cy="38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latin typeface="Goudy Stout" panose="0202090407030B020401" pitchFamily="18" charset="0"/>
                <a:ea typeface="Roboto"/>
                <a:cs typeface="Roboto"/>
                <a:sym typeface="Roboto"/>
              </a:rPr>
              <a:t>3</a:t>
            </a:r>
            <a:r>
              <a:rPr lang="en" sz="1800" dirty="0">
                <a:solidFill>
                  <a:srgbClr val="000000"/>
                </a:solidFill>
                <a:latin typeface="Goudy Stout" panose="0202090407030B020401" pitchFamily="18" charset="0"/>
                <a:ea typeface="Roboto"/>
                <a:cs typeface="Roboto"/>
                <a:sym typeface="Roboto"/>
              </a:rPr>
              <a:t>0%</a:t>
            </a:r>
            <a:endParaRPr sz="1200" dirty="0">
              <a:solidFill>
                <a:srgbClr val="000000"/>
              </a:solidFill>
              <a:latin typeface="Goudy Stout" panose="0202090407030B020401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410;p29">
            <a:extLst>
              <a:ext uri="{FF2B5EF4-FFF2-40B4-BE49-F238E27FC236}">
                <a16:creationId xmlns:a16="http://schemas.microsoft.com/office/drawing/2014/main" id="{687578C1-7122-98BA-8E8F-AE553A63B694}"/>
              </a:ext>
            </a:extLst>
          </p:cNvPr>
          <p:cNvSpPr txBox="1"/>
          <p:nvPr/>
        </p:nvSpPr>
        <p:spPr>
          <a:xfrm>
            <a:off x="84639" y="2549347"/>
            <a:ext cx="2017251" cy="38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Teste</a:t>
            </a:r>
            <a:endParaRPr sz="1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Google Shape;1406;p29">
            <a:extLst>
              <a:ext uri="{FF2B5EF4-FFF2-40B4-BE49-F238E27FC236}">
                <a16:creationId xmlns:a16="http://schemas.microsoft.com/office/drawing/2014/main" id="{A1B7B8FC-6734-CDF2-855F-44CE96629601}"/>
              </a:ext>
            </a:extLst>
          </p:cNvPr>
          <p:cNvSpPr/>
          <p:nvPr/>
        </p:nvSpPr>
        <p:spPr>
          <a:xfrm rot="10800000" flipH="1">
            <a:off x="7023153" y="2619804"/>
            <a:ext cx="2028900" cy="1548000"/>
          </a:xfrm>
          <a:prstGeom prst="round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07;p29">
            <a:extLst>
              <a:ext uri="{FF2B5EF4-FFF2-40B4-BE49-F238E27FC236}">
                <a16:creationId xmlns:a16="http://schemas.microsoft.com/office/drawing/2014/main" id="{6F563919-4A1A-7738-169D-5432FA539B67}"/>
              </a:ext>
            </a:extLst>
          </p:cNvPr>
          <p:cNvSpPr/>
          <p:nvPr/>
        </p:nvSpPr>
        <p:spPr>
          <a:xfrm>
            <a:off x="7023152" y="975696"/>
            <a:ext cx="2028900" cy="1548000"/>
          </a:xfrm>
          <a:prstGeom prst="round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410;p29">
            <a:extLst>
              <a:ext uri="{FF2B5EF4-FFF2-40B4-BE49-F238E27FC236}">
                <a16:creationId xmlns:a16="http://schemas.microsoft.com/office/drawing/2014/main" id="{387C49E7-0F06-C932-6DAD-DCC36717E72D}"/>
              </a:ext>
            </a:extLst>
          </p:cNvPr>
          <p:cNvSpPr txBox="1"/>
          <p:nvPr/>
        </p:nvSpPr>
        <p:spPr>
          <a:xfrm>
            <a:off x="7015555" y="2547232"/>
            <a:ext cx="2021303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MAPE</a:t>
            </a:r>
            <a:endParaRPr sz="1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" name="Google Shape;1410;p29">
            <a:extLst>
              <a:ext uri="{FF2B5EF4-FFF2-40B4-BE49-F238E27FC236}">
                <a16:creationId xmlns:a16="http://schemas.microsoft.com/office/drawing/2014/main" id="{516E6157-B3E0-2155-20F9-8E2822BF7250}"/>
              </a:ext>
            </a:extLst>
          </p:cNvPr>
          <p:cNvSpPr txBox="1"/>
          <p:nvPr/>
        </p:nvSpPr>
        <p:spPr>
          <a:xfrm>
            <a:off x="7026950" y="898151"/>
            <a:ext cx="2017505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RMSE</a:t>
            </a:r>
            <a:endParaRPr sz="1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" name="Google Shape;943;p23">
            <a:extLst>
              <a:ext uri="{FF2B5EF4-FFF2-40B4-BE49-F238E27FC236}">
                <a16:creationId xmlns:a16="http://schemas.microsoft.com/office/drawing/2014/main" id="{BCEFBBC4-7DF8-FA28-6891-728484D91440}"/>
              </a:ext>
            </a:extLst>
          </p:cNvPr>
          <p:cNvSpPr txBox="1">
            <a:spLocks/>
          </p:cNvSpPr>
          <p:nvPr/>
        </p:nvSpPr>
        <p:spPr>
          <a:xfrm>
            <a:off x="7410540" y="396714"/>
            <a:ext cx="1231331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pt-PT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Avaliação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761844-49FF-4623-A4DA-50FCB67CAFB5}"/>
              </a:ext>
            </a:extLst>
          </p:cNvPr>
          <p:cNvSpPr/>
          <p:nvPr/>
        </p:nvSpPr>
        <p:spPr>
          <a:xfrm>
            <a:off x="7528657" y="1623182"/>
            <a:ext cx="1008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Google Shape;1411;p29">
            <a:extLst>
              <a:ext uri="{FF2B5EF4-FFF2-40B4-BE49-F238E27FC236}">
                <a16:creationId xmlns:a16="http://schemas.microsoft.com/office/drawing/2014/main" id="{2C7D96E6-12D7-AEF5-DA9E-33E29579D44E}"/>
              </a:ext>
            </a:extLst>
          </p:cNvPr>
          <p:cNvSpPr txBox="1"/>
          <p:nvPr/>
        </p:nvSpPr>
        <p:spPr>
          <a:xfrm>
            <a:off x="7015555" y="1739672"/>
            <a:ext cx="2021303" cy="37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PT" sz="1800" dirty="0">
                <a:latin typeface="Goudy Stout" panose="0202090407030B020401" pitchFamily="18" charset="0"/>
              </a:rPr>
              <a:t>0.142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D94B27-5B8B-4FF4-3FA0-B48AE7E25A31}"/>
              </a:ext>
            </a:extLst>
          </p:cNvPr>
          <p:cNvSpPr/>
          <p:nvPr/>
        </p:nvSpPr>
        <p:spPr>
          <a:xfrm>
            <a:off x="7575960" y="3264254"/>
            <a:ext cx="900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Google Shape;1411;p29">
            <a:extLst>
              <a:ext uri="{FF2B5EF4-FFF2-40B4-BE49-F238E27FC236}">
                <a16:creationId xmlns:a16="http://schemas.microsoft.com/office/drawing/2014/main" id="{9DB60DD5-A321-3EF9-A831-157CC44FCFC3}"/>
              </a:ext>
            </a:extLst>
          </p:cNvPr>
          <p:cNvSpPr txBox="1"/>
          <p:nvPr/>
        </p:nvSpPr>
        <p:spPr>
          <a:xfrm>
            <a:off x="7015555" y="3447402"/>
            <a:ext cx="2006108" cy="42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PT" sz="1800" dirty="0">
                <a:latin typeface="Goudy Stout" panose="0202090407030B020401" pitchFamily="18" charset="0"/>
              </a:rPr>
              <a:t>–7.7%</a:t>
            </a:r>
            <a:endParaRPr lang="pt-PT" sz="1800" dirty="0"/>
          </a:p>
        </p:txBody>
      </p:sp>
      <p:sp>
        <p:nvSpPr>
          <p:cNvPr id="34" name="Google Shape;2406;p41">
            <a:extLst>
              <a:ext uri="{FF2B5EF4-FFF2-40B4-BE49-F238E27FC236}">
                <a16:creationId xmlns:a16="http://schemas.microsoft.com/office/drawing/2014/main" id="{AC57EF57-8807-D205-8C47-2184290E47F5}"/>
              </a:ext>
            </a:extLst>
          </p:cNvPr>
          <p:cNvSpPr txBox="1"/>
          <p:nvPr/>
        </p:nvSpPr>
        <p:spPr>
          <a:xfrm>
            <a:off x="7015555" y="1145000"/>
            <a:ext cx="2028900" cy="47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Desvio médio das previsões em relação aos valores reais é</a:t>
            </a:r>
            <a:r>
              <a:rPr lang="en" sz="1000" dirty="0"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" sz="1000" dirty="0">
                <a:solidFill>
                  <a:srgbClr val="000000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pequeno</a:t>
            </a:r>
            <a:endParaRPr sz="1000" dirty="0">
              <a:solidFill>
                <a:srgbClr val="000000"/>
              </a:solidFill>
              <a:latin typeface="Fira Sans Extra Condensed Medium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A8979D-DEE5-90E1-DA7D-D0F68EEA132C}"/>
              </a:ext>
            </a:extLst>
          </p:cNvPr>
          <p:cNvSpPr txBox="1"/>
          <p:nvPr/>
        </p:nvSpPr>
        <p:spPr>
          <a:xfrm>
            <a:off x="7038347" y="2029795"/>
            <a:ext cx="2006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00" dirty="0">
                <a:latin typeface="Fira Sans Extra Condensed Medium" panose="020B0604020202020204" charset="0"/>
                <a:ea typeface="Roboto"/>
                <a:cs typeface="Roboto"/>
              </a:rPr>
              <a:t>(Milhões)</a:t>
            </a:r>
          </a:p>
        </p:txBody>
      </p:sp>
      <p:sp>
        <p:nvSpPr>
          <p:cNvPr id="36" name="Google Shape;2406;p41">
            <a:extLst>
              <a:ext uri="{FF2B5EF4-FFF2-40B4-BE49-F238E27FC236}">
                <a16:creationId xmlns:a16="http://schemas.microsoft.com/office/drawing/2014/main" id="{A2B03F05-FA3A-ADAB-80FE-E4E8432A3C7D}"/>
              </a:ext>
            </a:extLst>
          </p:cNvPr>
          <p:cNvSpPr txBox="1"/>
          <p:nvPr/>
        </p:nvSpPr>
        <p:spPr>
          <a:xfrm>
            <a:off x="80595" y="1135475"/>
            <a:ext cx="2028900" cy="50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dirty="0"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Início: Janeiro de 2015</a:t>
            </a: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Fim: Maio de 2022</a:t>
            </a:r>
            <a:endParaRPr sz="1000" dirty="0">
              <a:solidFill>
                <a:srgbClr val="000000"/>
              </a:solidFill>
              <a:latin typeface="Fira Sans Extra Condensed Medium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2406;p41">
            <a:extLst>
              <a:ext uri="{FF2B5EF4-FFF2-40B4-BE49-F238E27FC236}">
                <a16:creationId xmlns:a16="http://schemas.microsoft.com/office/drawing/2014/main" id="{72E08677-D206-F522-2FA9-509B3761D644}"/>
              </a:ext>
            </a:extLst>
          </p:cNvPr>
          <p:cNvSpPr txBox="1"/>
          <p:nvPr/>
        </p:nvSpPr>
        <p:spPr>
          <a:xfrm>
            <a:off x="88439" y="2784344"/>
            <a:ext cx="2028900" cy="50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dirty="0"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Início: Junho de 2022</a:t>
            </a: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Fim: Julho de 2025</a:t>
            </a:r>
            <a:endParaRPr sz="1000" dirty="0">
              <a:solidFill>
                <a:srgbClr val="000000"/>
              </a:solidFill>
              <a:latin typeface="Fira Sans Extra Condensed Medium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2406;p41">
            <a:extLst>
              <a:ext uri="{FF2B5EF4-FFF2-40B4-BE49-F238E27FC236}">
                <a16:creationId xmlns:a16="http://schemas.microsoft.com/office/drawing/2014/main" id="{CF52796F-62DF-201C-E571-7FD1CC0DF256}"/>
              </a:ext>
            </a:extLst>
          </p:cNvPr>
          <p:cNvSpPr txBox="1"/>
          <p:nvPr/>
        </p:nvSpPr>
        <p:spPr>
          <a:xfrm>
            <a:off x="7015555" y="2792597"/>
            <a:ext cx="2028900" cy="46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algn="ctr">
              <a:buSzPts val="1100"/>
            </a:pPr>
            <a:r>
              <a:rPr lang="pt-PT" sz="1000" dirty="0"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Erro percentual médio das previsões é baixo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8475B50-B7E8-B04D-7EA2-F80D49B0B1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14</a:t>
            </a:fld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13">
          <a:extLst>
            <a:ext uri="{FF2B5EF4-FFF2-40B4-BE49-F238E27FC236}">
              <a16:creationId xmlns:a16="http://schemas.microsoft.com/office/drawing/2014/main" id="{31305FC9-388E-1147-1217-592648C0D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3">
            <a:extLst>
              <a:ext uri="{FF2B5EF4-FFF2-40B4-BE49-F238E27FC236}">
                <a16:creationId xmlns:a16="http://schemas.microsoft.com/office/drawing/2014/main" id="{8BFE08E8-AA7F-024A-AB71-07354578BE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25289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Previsão – Fora da Amostra</a:t>
            </a:r>
            <a:endParaRPr dirty="0"/>
          </a:p>
        </p:txBody>
      </p:sp>
      <p:sp>
        <p:nvSpPr>
          <p:cNvPr id="914" name="Google Shape;914;p23">
            <a:extLst>
              <a:ext uri="{FF2B5EF4-FFF2-40B4-BE49-F238E27FC236}">
                <a16:creationId xmlns:a16="http://schemas.microsoft.com/office/drawing/2014/main" id="{DE7736F2-3365-D321-F6EC-1D3D348A4CBD}"/>
              </a:ext>
            </a:extLst>
          </p:cNvPr>
          <p:cNvSpPr/>
          <p:nvPr/>
        </p:nvSpPr>
        <p:spPr>
          <a:xfrm>
            <a:off x="83542" y="951571"/>
            <a:ext cx="4709711" cy="3346412"/>
          </a:xfrm>
          <a:prstGeom prst="roundRect">
            <a:avLst>
              <a:gd name="adj" fmla="val 763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251168E-F517-1AB9-3918-1E930BEE79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6439" y="1501140"/>
            <a:ext cx="3793730" cy="86106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0B82156-AEE6-5F7C-EAED-E55E02A72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320" y="2781301"/>
            <a:ext cx="2926124" cy="711617"/>
          </a:xfrm>
          <a:prstGeom prst="rect">
            <a:avLst/>
          </a:prstGeom>
        </p:spPr>
      </p:pic>
      <p:sp>
        <p:nvSpPr>
          <p:cNvPr id="26" name="Marcador de Posição do Número do Diapositivo 25">
            <a:extLst>
              <a:ext uri="{FF2B5EF4-FFF2-40B4-BE49-F238E27FC236}">
                <a16:creationId xmlns:a16="http://schemas.microsoft.com/office/drawing/2014/main" id="{AD2E0EBD-01F2-EF8D-B608-D10707A95B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149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434482" y="19967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5364788" y="2339112"/>
            <a:ext cx="117000" cy="21577"/>
          </a:xfrm>
          <a:custGeom>
            <a:avLst/>
            <a:gdLst/>
            <a:ahLst/>
            <a:cxnLst/>
            <a:rect l="l" t="t" r="r" b="b"/>
            <a:pathLst>
              <a:path w="976" h="180" extrusionOk="0">
                <a:moveTo>
                  <a:pt x="1" y="1"/>
                </a:moveTo>
                <a:lnTo>
                  <a:pt x="1" y="1"/>
                </a:lnTo>
                <a:cubicBezTo>
                  <a:pt x="279" y="119"/>
                  <a:pt x="578" y="179"/>
                  <a:pt x="881" y="179"/>
                </a:cubicBezTo>
                <a:cubicBezTo>
                  <a:pt x="881" y="179"/>
                  <a:pt x="881" y="179"/>
                  <a:pt x="881" y="179"/>
                </a:cubicBezTo>
                <a:lnTo>
                  <a:pt x="881" y="179"/>
                </a:lnTo>
                <a:cubicBezTo>
                  <a:pt x="882" y="179"/>
                  <a:pt x="882" y="179"/>
                  <a:pt x="882" y="179"/>
                </a:cubicBezTo>
                <a:cubicBezTo>
                  <a:pt x="913" y="179"/>
                  <a:pt x="945" y="178"/>
                  <a:pt x="975" y="176"/>
                </a:cubicBezTo>
                <a:lnTo>
                  <a:pt x="975" y="176"/>
                </a:lnTo>
                <a:cubicBezTo>
                  <a:pt x="943" y="178"/>
                  <a:pt x="913" y="179"/>
                  <a:pt x="881" y="179"/>
                </a:cubicBezTo>
                <a:lnTo>
                  <a:pt x="881" y="179"/>
                </a:lnTo>
                <a:cubicBezTo>
                  <a:pt x="579" y="179"/>
                  <a:pt x="279" y="119"/>
                  <a:pt x="1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6927182" y="981347"/>
            <a:ext cx="633775" cy="604769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2"/>
                  <a:pt x="1026" y="4577"/>
                  <a:pt x="2289" y="4577"/>
                </a:cubicBezTo>
                <a:cubicBezTo>
                  <a:pt x="3552" y="4577"/>
                  <a:pt x="4577" y="3552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5093357" y="980715"/>
            <a:ext cx="635088" cy="606105"/>
          </a:xfrm>
          <a:custGeom>
            <a:avLst/>
            <a:gdLst/>
            <a:ahLst/>
            <a:cxnLst/>
            <a:rect l="l" t="t" r="r" b="b"/>
            <a:pathLst>
              <a:path w="4577" h="4578" extrusionOk="0">
                <a:moveTo>
                  <a:pt x="2288" y="1"/>
                </a:moveTo>
                <a:cubicBezTo>
                  <a:pt x="1025" y="1"/>
                  <a:pt x="0" y="1024"/>
                  <a:pt x="0" y="2289"/>
                </a:cubicBezTo>
                <a:cubicBezTo>
                  <a:pt x="0" y="3553"/>
                  <a:pt x="1025" y="4577"/>
                  <a:pt x="2288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3275297" y="988100"/>
            <a:ext cx="616859" cy="588616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1414658" y="977722"/>
            <a:ext cx="642391" cy="612981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16"/>
          <p:cNvCxnSpPr>
            <a:cxnSpLocks/>
            <a:endCxn id="5" idx="0"/>
          </p:cNvCxnSpPr>
          <p:nvPr/>
        </p:nvCxnSpPr>
        <p:spPr>
          <a:xfrm>
            <a:off x="434482" y="1787324"/>
            <a:ext cx="8066971" cy="7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16"/>
          <p:cNvSpPr/>
          <p:nvPr/>
        </p:nvSpPr>
        <p:spPr>
          <a:xfrm>
            <a:off x="1658126" y="1692674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3504512" y="1692674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5332375" y="1692674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7165613" y="1692674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253181" y="2058003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Introdução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2790509" y="2034260"/>
            <a:ext cx="1714302" cy="56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Tratamento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dos Dados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4848164" y="2025459"/>
            <a:ext cx="1150500" cy="59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ctr"/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Análise da Sazonalidade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6576013" y="2014724"/>
            <a:ext cx="1355938" cy="56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Transformações e Testes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1250464" y="1833464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090150" y="1833464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4920945" y="1833464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6757914" y="1833464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Arco 4">
            <a:extLst>
              <a:ext uri="{FF2B5EF4-FFF2-40B4-BE49-F238E27FC236}">
                <a16:creationId xmlns:a16="http://schemas.microsoft.com/office/drawing/2014/main" id="{C5EAB187-BF22-E28D-66A2-B62158D72B21}"/>
              </a:ext>
            </a:extLst>
          </p:cNvPr>
          <p:cNvSpPr/>
          <p:nvPr/>
        </p:nvSpPr>
        <p:spPr>
          <a:xfrm>
            <a:off x="7991185" y="1787324"/>
            <a:ext cx="1007665" cy="1942925"/>
          </a:xfrm>
          <a:prstGeom prst="arc">
            <a:avLst>
              <a:gd name="adj1" fmla="val 16222775"/>
              <a:gd name="adj2" fmla="val 5512866"/>
            </a:avLst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Google Shape;197;p16">
            <a:extLst>
              <a:ext uri="{FF2B5EF4-FFF2-40B4-BE49-F238E27FC236}">
                <a16:creationId xmlns:a16="http://schemas.microsoft.com/office/drawing/2014/main" id="{07EB3055-05DA-806E-B044-6F7EC4BFE6D3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54764" y="3728307"/>
            <a:ext cx="7908411" cy="224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10;p16">
            <a:extLst>
              <a:ext uri="{FF2B5EF4-FFF2-40B4-BE49-F238E27FC236}">
                <a16:creationId xmlns:a16="http://schemas.microsoft.com/office/drawing/2014/main" id="{C044E365-F947-1F82-0F8E-E252796DB2A2}"/>
              </a:ext>
            </a:extLst>
          </p:cNvPr>
          <p:cNvSpPr txBox="1"/>
          <p:nvPr/>
        </p:nvSpPr>
        <p:spPr>
          <a:xfrm>
            <a:off x="1233074" y="383791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08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" name="Google Shape;210;p16">
            <a:extLst>
              <a:ext uri="{FF2B5EF4-FFF2-40B4-BE49-F238E27FC236}">
                <a16:creationId xmlns:a16="http://schemas.microsoft.com/office/drawing/2014/main" id="{4A963460-720C-7C01-F659-3D9E372F4777}"/>
              </a:ext>
            </a:extLst>
          </p:cNvPr>
          <p:cNvSpPr txBox="1"/>
          <p:nvPr/>
        </p:nvSpPr>
        <p:spPr>
          <a:xfrm>
            <a:off x="6741719" y="38096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" name="Google Shape;210;p16">
            <a:extLst>
              <a:ext uri="{FF2B5EF4-FFF2-40B4-BE49-F238E27FC236}">
                <a16:creationId xmlns:a16="http://schemas.microsoft.com/office/drawing/2014/main" id="{5E755EC3-E4EE-48BD-9CBA-077F48433245}"/>
              </a:ext>
            </a:extLst>
          </p:cNvPr>
          <p:cNvSpPr txBox="1"/>
          <p:nvPr/>
        </p:nvSpPr>
        <p:spPr>
          <a:xfrm>
            <a:off x="4916913" y="3832109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" name="Google Shape;210;p16">
            <a:extLst>
              <a:ext uri="{FF2B5EF4-FFF2-40B4-BE49-F238E27FC236}">
                <a16:creationId xmlns:a16="http://schemas.microsoft.com/office/drawing/2014/main" id="{191BBC43-6171-F1E7-9CD6-9C60A23F3D87}"/>
              </a:ext>
            </a:extLst>
          </p:cNvPr>
          <p:cNvSpPr txBox="1"/>
          <p:nvPr/>
        </p:nvSpPr>
        <p:spPr>
          <a:xfrm>
            <a:off x="3084437" y="3832109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" name="Google Shape;202;p16">
            <a:extLst>
              <a:ext uri="{FF2B5EF4-FFF2-40B4-BE49-F238E27FC236}">
                <a16:creationId xmlns:a16="http://schemas.microsoft.com/office/drawing/2014/main" id="{9B1B963B-67BB-5668-74F0-774636455BA5}"/>
              </a:ext>
            </a:extLst>
          </p:cNvPr>
          <p:cNvSpPr txBox="1"/>
          <p:nvPr/>
        </p:nvSpPr>
        <p:spPr>
          <a:xfrm>
            <a:off x="6749389" y="40713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Modelação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" name="Google Shape;202;p16">
            <a:extLst>
              <a:ext uri="{FF2B5EF4-FFF2-40B4-BE49-F238E27FC236}">
                <a16:creationId xmlns:a16="http://schemas.microsoft.com/office/drawing/2014/main" id="{C7CF1B49-9250-C9FE-BF9D-5CB8B1EB73D9}"/>
              </a:ext>
            </a:extLst>
          </p:cNvPr>
          <p:cNvSpPr txBox="1"/>
          <p:nvPr/>
        </p:nvSpPr>
        <p:spPr>
          <a:xfrm>
            <a:off x="4967087" y="4076791"/>
            <a:ext cx="1004700" cy="61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Validação do Modelo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" name="Google Shape;202;p16">
            <a:extLst>
              <a:ext uri="{FF2B5EF4-FFF2-40B4-BE49-F238E27FC236}">
                <a16:creationId xmlns:a16="http://schemas.microsoft.com/office/drawing/2014/main" id="{8128AD69-AC27-F4F8-8D3F-5F08E18F2CAF}"/>
              </a:ext>
            </a:extLst>
          </p:cNvPr>
          <p:cNvSpPr txBox="1"/>
          <p:nvPr/>
        </p:nvSpPr>
        <p:spPr>
          <a:xfrm>
            <a:off x="3096812" y="4074149"/>
            <a:ext cx="1004700" cy="5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Avaliação</a:t>
            </a:r>
            <a:endParaRPr lang="pt-PT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" name="Google Shape;202;p16">
            <a:extLst>
              <a:ext uri="{FF2B5EF4-FFF2-40B4-BE49-F238E27FC236}">
                <a16:creationId xmlns:a16="http://schemas.microsoft.com/office/drawing/2014/main" id="{D8580581-3050-FC04-3949-3129D3390CEA}"/>
              </a:ext>
            </a:extLst>
          </p:cNvPr>
          <p:cNvSpPr txBox="1"/>
          <p:nvPr/>
        </p:nvSpPr>
        <p:spPr>
          <a:xfrm>
            <a:off x="1245449" y="4086068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Previsão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Google Shape;198;p16">
            <a:extLst>
              <a:ext uri="{FF2B5EF4-FFF2-40B4-BE49-F238E27FC236}">
                <a16:creationId xmlns:a16="http://schemas.microsoft.com/office/drawing/2014/main" id="{CF5EAFBE-D0F8-5FE5-CAF5-76C73164E7C5}"/>
              </a:ext>
            </a:extLst>
          </p:cNvPr>
          <p:cNvSpPr/>
          <p:nvPr/>
        </p:nvSpPr>
        <p:spPr>
          <a:xfrm>
            <a:off x="1644961" y="3624702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8;p16">
            <a:extLst>
              <a:ext uri="{FF2B5EF4-FFF2-40B4-BE49-F238E27FC236}">
                <a16:creationId xmlns:a16="http://schemas.microsoft.com/office/drawing/2014/main" id="{59760236-DB61-93E8-7090-C79D796EC3AE}"/>
              </a:ext>
            </a:extLst>
          </p:cNvPr>
          <p:cNvSpPr/>
          <p:nvPr/>
        </p:nvSpPr>
        <p:spPr>
          <a:xfrm>
            <a:off x="3488668" y="362067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8;p16">
            <a:extLst>
              <a:ext uri="{FF2B5EF4-FFF2-40B4-BE49-F238E27FC236}">
                <a16:creationId xmlns:a16="http://schemas.microsoft.com/office/drawing/2014/main" id="{0F261BBF-1C68-6009-E838-28C42A195816}"/>
              </a:ext>
            </a:extLst>
          </p:cNvPr>
          <p:cNvSpPr/>
          <p:nvPr/>
        </p:nvSpPr>
        <p:spPr>
          <a:xfrm>
            <a:off x="5332375" y="362067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16">
            <a:extLst>
              <a:ext uri="{FF2B5EF4-FFF2-40B4-BE49-F238E27FC236}">
                <a16:creationId xmlns:a16="http://schemas.microsoft.com/office/drawing/2014/main" id="{53666067-41E4-6B14-B3AC-35E0B3F960FE}"/>
              </a:ext>
            </a:extLst>
          </p:cNvPr>
          <p:cNvSpPr/>
          <p:nvPr/>
        </p:nvSpPr>
        <p:spPr>
          <a:xfrm>
            <a:off x="7165613" y="3620670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180;p16">
            <a:extLst>
              <a:ext uri="{FF2B5EF4-FFF2-40B4-BE49-F238E27FC236}">
                <a16:creationId xmlns:a16="http://schemas.microsoft.com/office/drawing/2014/main" id="{9B9959DC-8CFB-EE0B-9E73-C7CA0DB3D3ED}"/>
              </a:ext>
            </a:extLst>
          </p:cNvPr>
          <p:cNvSpPr/>
          <p:nvPr/>
        </p:nvSpPr>
        <p:spPr>
          <a:xfrm>
            <a:off x="1414657" y="2935568"/>
            <a:ext cx="642391" cy="612981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180;p16">
            <a:extLst>
              <a:ext uri="{FF2B5EF4-FFF2-40B4-BE49-F238E27FC236}">
                <a16:creationId xmlns:a16="http://schemas.microsoft.com/office/drawing/2014/main" id="{3849E904-5873-8310-0E94-91D5B5A2F091}"/>
              </a:ext>
            </a:extLst>
          </p:cNvPr>
          <p:cNvSpPr/>
          <p:nvPr/>
        </p:nvSpPr>
        <p:spPr>
          <a:xfrm>
            <a:off x="3259738" y="2920984"/>
            <a:ext cx="642391" cy="612981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180;p16">
            <a:extLst>
              <a:ext uri="{FF2B5EF4-FFF2-40B4-BE49-F238E27FC236}">
                <a16:creationId xmlns:a16="http://schemas.microsoft.com/office/drawing/2014/main" id="{67541BC5-DBF3-64DB-490E-142D50131C2B}"/>
              </a:ext>
            </a:extLst>
          </p:cNvPr>
          <p:cNvSpPr/>
          <p:nvPr/>
        </p:nvSpPr>
        <p:spPr>
          <a:xfrm>
            <a:off x="5093357" y="2936663"/>
            <a:ext cx="642391" cy="612981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180;p16">
            <a:extLst>
              <a:ext uri="{FF2B5EF4-FFF2-40B4-BE49-F238E27FC236}">
                <a16:creationId xmlns:a16="http://schemas.microsoft.com/office/drawing/2014/main" id="{96802D20-B72C-71DB-9602-E9C81EE5DD8E}"/>
              </a:ext>
            </a:extLst>
          </p:cNvPr>
          <p:cNvSpPr/>
          <p:nvPr/>
        </p:nvSpPr>
        <p:spPr>
          <a:xfrm>
            <a:off x="6926976" y="2935569"/>
            <a:ext cx="642391" cy="612981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raphic 7" descr="Clipboard Mixed with solid fill">
            <a:extLst>
              <a:ext uri="{FF2B5EF4-FFF2-40B4-BE49-F238E27FC236}">
                <a16:creationId xmlns:a16="http://schemas.microsoft.com/office/drawing/2014/main" id="{3CAC56C5-9CE4-172C-5AFE-8E3B92670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3802" y="3056716"/>
            <a:ext cx="356148" cy="356148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55A32BD5-EE84-3AE4-499B-EE6CC5F9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55" y="3061982"/>
            <a:ext cx="360152" cy="3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8C2E0E-4DC8-9D71-0703-03EED7EFFF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5118" y="1121434"/>
            <a:ext cx="372301" cy="33311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105A7B9-2C31-E9C3-074A-DE5D182E3A6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9538" y="1110789"/>
            <a:ext cx="335989" cy="33293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5A01B47-F6D5-CD33-220B-92CA36425E0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4520" y="1134142"/>
            <a:ext cx="331884" cy="31039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6A23C33-E1A0-3B23-9A3F-A55BDB866B4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3737" y="1099017"/>
            <a:ext cx="353052" cy="34984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0BAC443-91B6-39DF-86FE-1D2C7F6E7B1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6449" y="3027358"/>
            <a:ext cx="400340" cy="41238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Modelo 3D 37" descr="Avião">
                <a:extLst>
                  <a:ext uri="{FF2B5EF4-FFF2-40B4-BE49-F238E27FC236}">
                    <a16:creationId xmlns:a16="http://schemas.microsoft.com/office/drawing/2014/main" id="{8478E7AB-79D7-C56F-B9B8-6F1BECC87E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047851"/>
                  </p:ext>
                </p:extLst>
              </p:nvPr>
            </p:nvGraphicFramePr>
            <p:xfrm>
              <a:off x="3025952" y="149719"/>
              <a:ext cx="876177" cy="60658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76177" cy="606583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432817" ay="2057991" az="84052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415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Modelo 3D 37" descr="Avião">
                <a:extLst>
                  <a:ext uri="{FF2B5EF4-FFF2-40B4-BE49-F238E27FC236}">
                    <a16:creationId xmlns:a16="http://schemas.microsoft.com/office/drawing/2014/main" id="{8478E7AB-79D7-C56F-B9B8-6F1BECC87E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952" y="149719"/>
                <a:ext cx="876177" cy="6065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F6FB8378-1DF0-F989-4F12-6D9512665F84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0203" y="3042823"/>
            <a:ext cx="400560" cy="370041"/>
          </a:xfrm>
          <a:prstGeom prst="rect">
            <a:avLst/>
          </a:prstGeom>
        </p:spPr>
      </p:pic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CF3309DB-85D1-6792-6A09-2B2078F603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</a:t>
            </a:fld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2"/>
          <p:cNvSpPr/>
          <p:nvPr/>
        </p:nvSpPr>
        <p:spPr>
          <a:xfrm>
            <a:off x="2094623" y="1259334"/>
            <a:ext cx="6605100" cy="946500"/>
          </a:xfrm>
          <a:prstGeom prst="homePlate">
            <a:avLst>
              <a:gd name="adj" fmla="val 50000"/>
            </a:avLst>
          </a:prstGeom>
          <a:solidFill>
            <a:srgbClr val="F8B1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2"/>
          <p:cNvSpPr/>
          <p:nvPr/>
        </p:nvSpPr>
        <p:spPr>
          <a:xfrm>
            <a:off x="2094623" y="3050144"/>
            <a:ext cx="6605100" cy="9465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2"/>
          <p:cNvSpPr txBox="1"/>
          <p:nvPr/>
        </p:nvSpPr>
        <p:spPr>
          <a:xfrm>
            <a:off x="3768273" y="1312316"/>
            <a:ext cx="3734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TURISMO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7" name="Google Shape;567;p22"/>
          <p:cNvSpPr txBox="1"/>
          <p:nvPr/>
        </p:nvSpPr>
        <p:spPr>
          <a:xfrm>
            <a:off x="3769374" y="1585757"/>
            <a:ext cx="3734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pt-PT" sz="1200" dirty="0">
                <a:solidFill>
                  <a:schemeClr val="lt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Importância do turismo na economia portuguesa.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pt-PT" sz="1200" dirty="0">
                <a:solidFill>
                  <a:schemeClr val="lt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Essencial para compreender tendências.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22"/>
          <p:cNvSpPr txBox="1"/>
          <p:nvPr/>
        </p:nvSpPr>
        <p:spPr>
          <a:xfrm>
            <a:off x="3768173" y="3107126"/>
            <a:ext cx="3734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ANÁLISE SAZONAL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9" name="Google Shape;569;p22"/>
          <p:cNvSpPr txBox="1"/>
          <p:nvPr/>
        </p:nvSpPr>
        <p:spPr>
          <a:xfrm>
            <a:off x="3769374" y="3380555"/>
            <a:ext cx="3734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chemeClr val="lt1"/>
                </a:solidFill>
                <a:latin typeface="Fira Sans Extra Condensed Medium" panose="020B0604020202020204" charset="0"/>
                <a:ea typeface="Roboto"/>
                <a:cs typeface="Roboto"/>
                <a:sym typeface="Roboto"/>
              </a:rPr>
              <a:t>Relevante por evidenciar forte sazonalidade do turismo e os impactos de fatores externos.</a:t>
            </a:r>
          </a:p>
        </p:txBody>
      </p:sp>
      <p:sp>
        <p:nvSpPr>
          <p:cNvPr id="571" name="Google Shape;571;p22"/>
          <p:cNvSpPr/>
          <p:nvPr/>
        </p:nvSpPr>
        <p:spPr>
          <a:xfrm>
            <a:off x="7603166" y="1394574"/>
            <a:ext cx="676068" cy="676022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2"/>
          <p:cNvSpPr/>
          <p:nvPr/>
        </p:nvSpPr>
        <p:spPr>
          <a:xfrm>
            <a:off x="7601955" y="3184651"/>
            <a:ext cx="685430" cy="685395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02;p16">
            <a:extLst>
              <a:ext uri="{FF2B5EF4-FFF2-40B4-BE49-F238E27FC236}">
                <a16:creationId xmlns:a16="http://schemas.microsoft.com/office/drawing/2014/main" id="{1BED958F-FC5F-6AA2-EC09-64348EABBFD0}"/>
              </a:ext>
            </a:extLst>
          </p:cNvPr>
          <p:cNvSpPr txBox="1"/>
          <p:nvPr/>
        </p:nvSpPr>
        <p:spPr>
          <a:xfrm>
            <a:off x="3667736" y="325016"/>
            <a:ext cx="1808527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Fira Sans Extra Condensed Medium"/>
                <a:sym typeface="Fira Sans Extra Condensed"/>
              </a:rPr>
              <a:t>Introdução</a:t>
            </a:r>
            <a:endParaRPr sz="2500" dirty="0">
              <a:solidFill>
                <a:schemeClr val="dk1"/>
              </a:solidFill>
              <a:latin typeface="Fira Sans Extra Condensed Medium"/>
              <a:sym typeface="Fira Sans Extra Condensed"/>
            </a:endParaRPr>
          </a:p>
        </p:txBody>
      </p:sp>
      <p:sp>
        <p:nvSpPr>
          <p:cNvPr id="921" name="Google Shape;2733;p45">
            <a:extLst>
              <a:ext uri="{FF2B5EF4-FFF2-40B4-BE49-F238E27FC236}">
                <a16:creationId xmlns:a16="http://schemas.microsoft.com/office/drawing/2014/main" id="{AC766E89-9343-7BE2-FE35-98BE1D3B6823}"/>
              </a:ext>
            </a:extLst>
          </p:cNvPr>
          <p:cNvSpPr/>
          <p:nvPr/>
        </p:nvSpPr>
        <p:spPr>
          <a:xfrm>
            <a:off x="8048910" y="233758"/>
            <a:ext cx="798495" cy="776032"/>
          </a:xfrm>
          <a:custGeom>
            <a:avLst/>
            <a:gdLst/>
            <a:ahLst/>
            <a:cxnLst/>
            <a:rect l="l" t="t" r="r" b="b"/>
            <a:pathLst>
              <a:path w="43367" h="42147" extrusionOk="0">
                <a:moveTo>
                  <a:pt x="26841" y="1"/>
                </a:moveTo>
                <a:lnTo>
                  <a:pt x="23028" y="15673"/>
                </a:lnTo>
                <a:lnTo>
                  <a:pt x="21526" y="17066"/>
                </a:lnTo>
                <a:lnTo>
                  <a:pt x="20436" y="18071"/>
                </a:lnTo>
                <a:lnTo>
                  <a:pt x="20425" y="18082"/>
                </a:lnTo>
                <a:lnTo>
                  <a:pt x="17033" y="16440"/>
                </a:lnTo>
                <a:cubicBezTo>
                  <a:pt x="17033" y="16440"/>
                  <a:pt x="14376" y="15273"/>
                  <a:pt x="11244" y="14150"/>
                </a:cubicBezTo>
                <a:lnTo>
                  <a:pt x="10596" y="6330"/>
                </a:lnTo>
                <a:lnTo>
                  <a:pt x="8360" y="5250"/>
                </a:lnTo>
                <a:lnTo>
                  <a:pt x="7896" y="6773"/>
                </a:lnTo>
                <a:lnTo>
                  <a:pt x="6308" y="11957"/>
                </a:lnTo>
                <a:lnTo>
                  <a:pt x="5962" y="13081"/>
                </a:lnTo>
                <a:cubicBezTo>
                  <a:pt x="4774" y="12793"/>
                  <a:pt x="3687" y="12610"/>
                  <a:pt x="2838" y="12610"/>
                </a:cubicBezTo>
                <a:cubicBezTo>
                  <a:pt x="2414" y="12610"/>
                  <a:pt x="2049" y="12656"/>
                  <a:pt x="1761" y="12757"/>
                </a:cubicBezTo>
                <a:cubicBezTo>
                  <a:pt x="2063" y="13621"/>
                  <a:pt x="3176" y="14712"/>
                  <a:pt x="4623" y="15846"/>
                </a:cubicBezTo>
                <a:lnTo>
                  <a:pt x="3986" y="16775"/>
                </a:lnTo>
                <a:lnTo>
                  <a:pt x="3986" y="16775"/>
                </a:lnTo>
                <a:lnTo>
                  <a:pt x="3997" y="16753"/>
                </a:lnTo>
                <a:lnTo>
                  <a:pt x="3997" y="16742"/>
                </a:lnTo>
                <a:lnTo>
                  <a:pt x="961" y="21138"/>
                </a:lnTo>
                <a:lnTo>
                  <a:pt x="22" y="22499"/>
                </a:lnTo>
                <a:lnTo>
                  <a:pt x="0" y="22521"/>
                </a:lnTo>
                <a:lnTo>
                  <a:pt x="691" y="22856"/>
                </a:lnTo>
                <a:lnTo>
                  <a:pt x="702" y="22834"/>
                </a:lnTo>
                <a:lnTo>
                  <a:pt x="2236" y="23579"/>
                </a:lnTo>
                <a:lnTo>
                  <a:pt x="7885" y="19853"/>
                </a:lnTo>
                <a:lnTo>
                  <a:pt x="8771" y="19259"/>
                </a:lnTo>
                <a:cubicBezTo>
                  <a:pt x="11600" y="21009"/>
                  <a:pt x="14171" y="22370"/>
                  <a:pt x="14171" y="22370"/>
                </a:cubicBezTo>
                <a:lnTo>
                  <a:pt x="17552" y="24011"/>
                </a:lnTo>
                <a:lnTo>
                  <a:pt x="17433" y="25513"/>
                </a:lnTo>
                <a:lnTo>
                  <a:pt x="17271" y="27543"/>
                </a:lnTo>
                <a:lnTo>
                  <a:pt x="7334" y="40256"/>
                </a:lnTo>
                <a:lnTo>
                  <a:pt x="11233" y="42146"/>
                </a:lnTo>
                <a:lnTo>
                  <a:pt x="16083" y="38539"/>
                </a:lnTo>
                <a:lnTo>
                  <a:pt x="17757" y="39349"/>
                </a:lnTo>
                <a:cubicBezTo>
                  <a:pt x="17862" y="39400"/>
                  <a:pt x="17975" y="39424"/>
                  <a:pt x="18086" y="39424"/>
                </a:cubicBezTo>
                <a:cubicBezTo>
                  <a:pt x="18372" y="39424"/>
                  <a:pt x="18651" y="39262"/>
                  <a:pt x="18783" y="38981"/>
                </a:cubicBezTo>
                <a:lnTo>
                  <a:pt x="19464" y="37599"/>
                </a:lnTo>
                <a:cubicBezTo>
                  <a:pt x="19647" y="37210"/>
                  <a:pt x="19485" y="36746"/>
                  <a:pt x="19107" y="36562"/>
                </a:cubicBezTo>
                <a:lnTo>
                  <a:pt x="18880" y="36454"/>
                </a:lnTo>
                <a:lnTo>
                  <a:pt x="23157" y="33257"/>
                </a:lnTo>
                <a:lnTo>
                  <a:pt x="24605" y="33959"/>
                </a:lnTo>
                <a:cubicBezTo>
                  <a:pt x="24713" y="34010"/>
                  <a:pt x="24828" y="34034"/>
                  <a:pt x="24940" y="34034"/>
                </a:cubicBezTo>
                <a:cubicBezTo>
                  <a:pt x="25231" y="34034"/>
                  <a:pt x="25509" y="33872"/>
                  <a:pt x="25642" y="33592"/>
                </a:cubicBezTo>
                <a:lnTo>
                  <a:pt x="26311" y="32209"/>
                </a:lnTo>
                <a:cubicBezTo>
                  <a:pt x="26506" y="31820"/>
                  <a:pt x="26344" y="31356"/>
                  <a:pt x="25955" y="31172"/>
                </a:cubicBezTo>
                <a:lnTo>
                  <a:pt x="27208" y="30233"/>
                </a:lnTo>
                <a:lnTo>
                  <a:pt x="28472" y="29293"/>
                </a:lnTo>
                <a:lnTo>
                  <a:pt x="36918" y="33376"/>
                </a:lnTo>
                <a:cubicBezTo>
                  <a:pt x="37790" y="33800"/>
                  <a:pt x="38663" y="33955"/>
                  <a:pt x="39473" y="33955"/>
                </a:cubicBezTo>
                <a:cubicBezTo>
                  <a:pt x="41650" y="33955"/>
                  <a:pt x="43366" y="32836"/>
                  <a:pt x="43366" y="32836"/>
                </a:cubicBezTo>
                <a:cubicBezTo>
                  <a:pt x="43366" y="32836"/>
                  <a:pt x="43010" y="29012"/>
                  <a:pt x="39780" y="27457"/>
                </a:cubicBezTo>
                <a:lnTo>
                  <a:pt x="31334" y="23363"/>
                </a:lnTo>
                <a:lnTo>
                  <a:pt x="31312" y="22326"/>
                </a:lnTo>
                <a:lnTo>
                  <a:pt x="31247" y="20242"/>
                </a:lnTo>
                <a:lnTo>
                  <a:pt x="31247" y="20242"/>
                </a:lnTo>
                <a:cubicBezTo>
                  <a:pt x="31356" y="20293"/>
                  <a:pt x="31470" y="20317"/>
                  <a:pt x="31583" y="20317"/>
                </a:cubicBezTo>
                <a:cubicBezTo>
                  <a:pt x="31873" y="20317"/>
                  <a:pt x="32152" y="20155"/>
                  <a:pt x="32284" y="19874"/>
                </a:cubicBezTo>
                <a:lnTo>
                  <a:pt x="32327" y="19799"/>
                </a:lnTo>
                <a:lnTo>
                  <a:pt x="32965" y="18492"/>
                </a:lnTo>
                <a:cubicBezTo>
                  <a:pt x="32997" y="18406"/>
                  <a:pt x="33030" y="18308"/>
                  <a:pt x="33030" y="18222"/>
                </a:cubicBezTo>
                <a:lnTo>
                  <a:pt x="33030" y="18190"/>
                </a:lnTo>
                <a:cubicBezTo>
                  <a:pt x="33051" y="17887"/>
                  <a:pt x="32878" y="17595"/>
                  <a:pt x="32597" y="17455"/>
                </a:cubicBezTo>
                <a:lnTo>
                  <a:pt x="31150" y="16753"/>
                </a:lnTo>
                <a:lnTo>
                  <a:pt x="31010" y="11417"/>
                </a:lnTo>
                <a:lnTo>
                  <a:pt x="31226" y="11525"/>
                </a:lnTo>
                <a:cubicBezTo>
                  <a:pt x="31323" y="11569"/>
                  <a:pt x="31431" y="11601"/>
                  <a:pt x="31528" y="11601"/>
                </a:cubicBezTo>
                <a:lnTo>
                  <a:pt x="31539" y="11601"/>
                </a:lnTo>
                <a:cubicBezTo>
                  <a:pt x="31548" y="11601"/>
                  <a:pt x="31558" y="11601"/>
                  <a:pt x="31567" y="11601"/>
                </a:cubicBezTo>
                <a:cubicBezTo>
                  <a:pt x="31860" y="11601"/>
                  <a:pt x="32137" y="11441"/>
                  <a:pt x="32263" y="11169"/>
                </a:cubicBezTo>
                <a:lnTo>
                  <a:pt x="32489" y="10704"/>
                </a:lnTo>
                <a:lnTo>
                  <a:pt x="32943" y="9776"/>
                </a:lnTo>
                <a:cubicBezTo>
                  <a:pt x="33127" y="9398"/>
                  <a:pt x="32965" y="8933"/>
                  <a:pt x="32576" y="8739"/>
                </a:cubicBezTo>
                <a:lnTo>
                  <a:pt x="30913" y="7929"/>
                </a:lnTo>
                <a:lnTo>
                  <a:pt x="30740" y="1891"/>
                </a:lnTo>
                <a:lnTo>
                  <a:pt x="28569" y="843"/>
                </a:lnTo>
                <a:lnTo>
                  <a:pt x="268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2734;p45">
            <a:extLst>
              <a:ext uri="{FF2B5EF4-FFF2-40B4-BE49-F238E27FC236}">
                <a16:creationId xmlns:a16="http://schemas.microsoft.com/office/drawing/2014/main" id="{3A5C5632-ECCB-33B4-06DE-98B8CE42969A}"/>
              </a:ext>
            </a:extLst>
          </p:cNvPr>
          <p:cNvSpPr/>
          <p:nvPr/>
        </p:nvSpPr>
        <p:spPr>
          <a:xfrm>
            <a:off x="8018270" y="186822"/>
            <a:ext cx="797906" cy="776216"/>
          </a:xfrm>
          <a:custGeom>
            <a:avLst/>
            <a:gdLst/>
            <a:ahLst/>
            <a:cxnLst/>
            <a:rect l="l" t="t" r="r" b="b"/>
            <a:pathLst>
              <a:path w="43335" h="42157" extrusionOk="0">
                <a:moveTo>
                  <a:pt x="26830" y="1"/>
                </a:moveTo>
                <a:lnTo>
                  <a:pt x="23018" y="15684"/>
                </a:lnTo>
                <a:lnTo>
                  <a:pt x="20415" y="18092"/>
                </a:lnTo>
                <a:lnTo>
                  <a:pt x="17023" y="16461"/>
                </a:lnTo>
                <a:cubicBezTo>
                  <a:pt x="17023" y="16461"/>
                  <a:pt x="14366" y="15284"/>
                  <a:pt x="11234" y="14161"/>
                </a:cubicBezTo>
                <a:lnTo>
                  <a:pt x="10575" y="6352"/>
                </a:lnTo>
                <a:lnTo>
                  <a:pt x="8350" y="5272"/>
                </a:lnTo>
                <a:lnTo>
                  <a:pt x="5952" y="13102"/>
                </a:lnTo>
                <a:cubicBezTo>
                  <a:pt x="4754" y="12806"/>
                  <a:pt x="3667" y="12621"/>
                  <a:pt x="2817" y="12621"/>
                </a:cubicBezTo>
                <a:cubicBezTo>
                  <a:pt x="2394" y="12621"/>
                  <a:pt x="2030" y="12667"/>
                  <a:pt x="1740" y="12767"/>
                </a:cubicBezTo>
                <a:cubicBezTo>
                  <a:pt x="2053" y="13632"/>
                  <a:pt x="3166" y="14722"/>
                  <a:pt x="4613" y="15857"/>
                </a:cubicBezTo>
                <a:lnTo>
                  <a:pt x="1" y="22510"/>
                </a:lnTo>
                <a:lnTo>
                  <a:pt x="2226" y="23590"/>
                </a:lnTo>
                <a:lnTo>
                  <a:pt x="8760" y="19259"/>
                </a:lnTo>
                <a:cubicBezTo>
                  <a:pt x="11590" y="21019"/>
                  <a:pt x="14150" y="22380"/>
                  <a:pt x="14150" y="22380"/>
                </a:cubicBezTo>
                <a:lnTo>
                  <a:pt x="17542" y="24022"/>
                </a:lnTo>
                <a:lnTo>
                  <a:pt x="17261" y="27543"/>
                </a:lnTo>
                <a:lnTo>
                  <a:pt x="7324" y="40267"/>
                </a:lnTo>
                <a:lnTo>
                  <a:pt x="11212" y="42157"/>
                </a:lnTo>
                <a:lnTo>
                  <a:pt x="16062" y="38538"/>
                </a:lnTo>
                <a:lnTo>
                  <a:pt x="17725" y="39349"/>
                </a:lnTo>
                <a:cubicBezTo>
                  <a:pt x="17836" y="39401"/>
                  <a:pt x="17954" y="39426"/>
                  <a:pt x="18069" y="39426"/>
                </a:cubicBezTo>
                <a:cubicBezTo>
                  <a:pt x="18357" y="39426"/>
                  <a:pt x="18631" y="39270"/>
                  <a:pt x="18762" y="38992"/>
                </a:cubicBezTo>
                <a:lnTo>
                  <a:pt x="19443" y="37599"/>
                </a:lnTo>
                <a:cubicBezTo>
                  <a:pt x="19626" y="37210"/>
                  <a:pt x="19464" y="36756"/>
                  <a:pt x="19075" y="36562"/>
                </a:cubicBezTo>
                <a:lnTo>
                  <a:pt x="18849" y="36454"/>
                </a:lnTo>
                <a:lnTo>
                  <a:pt x="23136" y="33257"/>
                </a:lnTo>
                <a:lnTo>
                  <a:pt x="24584" y="33959"/>
                </a:lnTo>
                <a:cubicBezTo>
                  <a:pt x="24692" y="34011"/>
                  <a:pt x="24807" y="34037"/>
                  <a:pt x="24921" y="34037"/>
                </a:cubicBezTo>
                <a:cubicBezTo>
                  <a:pt x="25205" y="34037"/>
                  <a:pt x="25482" y="33880"/>
                  <a:pt x="25621" y="33602"/>
                </a:cubicBezTo>
                <a:lnTo>
                  <a:pt x="26290" y="32209"/>
                </a:lnTo>
                <a:cubicBezTo>
                  <a:pt x="26474" y="31831"/>
                  <a:pt x="26312" y="31367"/>
                  <a:pt x="25934" y="31172"/>
                </a:cubicBezTo>
                <a:lnTo>
                  <a:pt x="28440" y="29304"/>
                </a:lnTo>
                <a:lnTo>
                  <a:pt x="36886" y="33386"/>
                </a:lnTo>
                <a:cubicBezTo>
                  <a:pt x="37761" y="33811"/>
                  <a:pt x="38636" y="33966"/>
                  <a:pt x="39446" y="33966"/>
                </a:cubicBezTo>
                <a:cubicBezTo>
                  <a:pt x="41624" y="33966"/>
                  <a:pt x="43334" y="32846"/>
                  <a:pt x="43334" y="32846"/>
                </a:cubicBezTo>
                <a:cubicBezTo>
                  <a:pt x="43334" y="32846"/>
                  <a:pt x="42978" y="29023"/>
                  <a:pt x="39759" y="27468"/>
                </a:cubicBezTo>
                <a:lnTo>
                  <a:pt x="31313" y="23374"/>
                </a:lnTo>
                <a:lnTo>
                  <a:pt x="31226" y="20242"/>
                </a:lnTo>
                <a:lnTo>
                  <a:pt x="31226" y="20242"/>
                </a:lnTo>
                <a:cubicBezTo>
                  <a:pt x="31335" y="20293"/>
                  <a:pt x="31449" y="20317"/>
                  <a:pt x="31562" y="20317"/>
                </a:cubicBezTo>
                <a:cubicBezTo>
                  <a:pt x="31853" y="20317"/>
                  <a:pt x="32131" y="20155"/>
                  <a:pt x="32263" y="19874"/>
                </a:cubicBezTo>
                <a:lnTo>
                  <a:pt x="32933" y="18492"/>
                </a:lnTo>
                <a:cubicBezTo>
                  <a:pt x="33127" y="18103"/>
                  <a:pt x="32965" y="17639"/>
                  <a:pt x="32577" y="17455"/>
                </a:cubicBezTo>
                <a:lnTo>
                  <a:pt x="31129" y="16753"/>
                </a:lnTo>
                <a:lnTo>
                  <a:pt x="30989" y="11417"/>
                </a:lnTo>
                <a:lnTo>
                  <a:pt x="31216" y="11525"/>
                </a:lnTo>
                <a:cubicBezTo>
                  <a:pt x="31321" y="11577"/>
                  <a:pt x="31433" y="11601"/>
                  <a:pt x="31544" y="11601"/>
                </a:cubicBezTo>
                <a:cubicBezTo>
                  <a:pt x="31831" y="11601"/>
                  <a:pt x="32109" y="11438"/>
                  <a:pt x="32242" y="11158"/>
                </a:cubicBezTo>
                <a:lnTo>
                  <a:pt x="32922" y="9776"/>
                </a:lnTo>
                <a:cubicBezTo>
                  <a:pt x="33106" y="9387"/>
                  <a:pt x="32944" y="8922"/>
                  <a:pt x="32566" y="8739"/>
                </a:cubicBezTo>
                <a:lnTo>
                  <a:pt x="30892" y="7929"/>
                </a:lnTo>
                <a:lnTo>
                  <a:pt x="30730" y="1891"/>
                </a:lnTo>
                <a:lnTo>
                  <a:pt x="268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3" name="Google Shape;2735;p45">
            <a:extLst>
              <a:ext uri="{FF2B5EF4-FFF2-40B4-BE49-F238E27FC236}">
                <a16:creationId xmlns:a16="http://schemas.microsoft.com/office/drawing/2014/main" id="{8F8F57BB-1A44-2DAE-5E6E-32828DC97479}"/>
              </a:ext>
            </a:extLst>
          </p:cNvPr>
          <p:cNvSpPr/>
          <p:nvPr/>
        </p:nvSpPr>
        <p:spPr>
          <a:xfrm>
            <a:off x="8091261" y="478988"/>
            <a:ext cx="88325" cy="73392"/>
          </a:xfrm>
          <a:custGeom>
            <a:avLst/>
            <a:gdLst/>
            <a:ahLst/>
            <a:cxnLst/>
            <a:rect l="l" t="t" r="r" b="b"/>
            <a:pathLst>
              <a:path w="4797" h="3986" extrusionOk="0">
                <a:moveTo>
                  <a:pt x="649" y="0"/>
                </a:moveTo>
                <a:lnTo>
                  <a:pt x="1" y="918"/>
                </a:lnTo>
                <a:cubicBezTo>
                  <a:pt x="1232" y="2031"/>
                  <a:pt x="2539" y="3046"/>
                  <a:pt x="3900" y="3986"/>
                </a:cubicBezTo>
                <a:lnTo>
                  <a:pt x="4796" y="3392"/>
                </a:lnTo>
                <a:cubicBezTo>
                  <a:pt x="4796" y="3392"/>
                  <a:pt x="1783" y="1296"/>
                  <a:pt x="649" y="0"/>
                </a:cubicBez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2736;p45">
            <a:extLst>
              <a:ext uri="{FF2B5EF4-FFF2-40B4-BE49-F238E27FC236}">
                <a16:creationId xmlns:a16="http://schemas.microsoft.com/office/drawing/2014/main" id="{E5544DE9-23E9-D46B-93B5-9C37167F4259}"/>
              </a:ext>
            </a:extLst>
          </p:cNvPr>
          <p:cNvSpPr/>
          <p:nvPr/>
        </p:nvSpPr>
        <p:spPr>
          <a:xfrm>
            <a:off x="8127867" y="407194"/>
            <a:ext cx="97255" cy="40379"/>
          </a:xfrm>
          <a:custGeom>
            <a:avLst/>
            <a:gdLst/>
            <a:ahLst/>
            <a:cxnLst/>
            <a:rect l="l" t="t" r="r" b="b"/>
            <a:pathLst>
              <a:path w="5282" h="2193" extrusionOk="0">
                <a:moveTo>
                  <a:pt x="346" y="0"/>
                </a:moveTo>
                <a:lnTo>
                  <a:pt x="0" y="1134"/>
                </a:lnTo>
                <a:cubicBezTo>
                  <a:pt x="1718" y="1221"/>
                  <a:pt x="5282" y="2193"/>
                  <a:pt x="5282" y="2193"/>
                </a:cubicBezTo>
                <a:lnTo>
                  <a:pt x="5185" y="1123"/>
                </a:lnTo>
                <a:cubicBezTo>
                  <a:pt x="3597" y="605"/>
                  <a:pt x="1523" y="216"/>
                  <a:pt x="346" y="0"/>
                </a:cubicBez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2737;p45">
            <a:extLst>
              <a:ext uri="{FF2B5EF4-FFF2-40B4-BE49-F238E27FC236}">
                <a16:creationId xmlns:a16="http://schemas.microsoft.com/office/drawing/2014/main" id="{569C696C-7EAB-8F3C-7D50-F3DD05A12453}"/>
              </a:ext>
            </a:extLst>
          </p:cNvPr>
          <p:cNvSpPr/>
          <p:nvPr/>
        </p:nvSpPr>
        <p:spPr>
          <a:xfrm>
            <a:off x="8339070" y="629149"/>
            <a:ext cx="202869" cy="114563"/>
          </a:xfrm>
          <a:custGeom>
            <a:avLst/>
            <a:gdLst/>
            <a:ahLst/>
            <a:cxnLst/>
            <a:rect l="l" t="t" r="r" b="b"/>
            <a:pathLst>
              <a:path w="11018" h="6222" extrusionOk="0">
                <a:moveTo>
                  <a:pt x="120" y="0"/>
                </a:moveTo>
                <a:lnTo>
                  <a:pt x="1" y="1501"/>
                </a:lnTo>
                <a:lnTo>
                  <a:pt x="9754" y="6221"/>
                </a:lnTo>
                <a:lnTo>
                  <a:pt x="11018" y="5282"/>
                </a:lnTo>
                <a:lnTo>
                  <a:pt x="120" y="0"/>
                </a:ln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2738;p45">
            <a:extLst>
              <a:ext uri="{FF2B5EF4-FFF2-40B4-BE49-F238E27FC236}">
                <a16:creationId xmlns:a16="http://schemas.microsoft.com/office/drawing/2014/main" id="{04CF7FFE-0536-92D8-019D-2A04C0CAE781}"/>
              </a:ext>
            </a:extLst>
          </p:cNvPr>
          <p:cNvSpPr/>
          <p:nvPr/>
        </p:nvSpPr>
        <p:spPr>
          <a:xfrm>
            <a:off x="8394164" y="501066"/>
            <a:ext cx="200678" cy="115962"/>
          </a:xfrm>
          <a:custGeom>
            <a:avLst/>
            <a:gdLst/>
            <a:ahLst/>
            <a:cxnLst/>
            <a:rect l="l" t="t" r="r" b="b"/>
            <a:pathLst>
              <a:path w="10899" h="6298" extrusionOk="0">
                <a:moveTo>
                  <a:pt x="1102" y="0"/>
                </a:moveTo>
                <a:lnTo>
                  <a:pt x="1" y="1016"/>
                </a:lnTo>
                <a:lnTo>
                  <a:pt x="10899" y="6297"/>
                </a:lnTo>
                <a:lnTo>
                  <a:pt x="10856" y="4731"/>
                </a:lnTo>
                <a:lnTo>
                  <a:pt x="1102" y="0"/>
                </a:ln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2739;p45">
            <a:extLst>
              <a:ext uri="{FF2B5EF4-FFF2-40B4-BE49-F238E27FC236}">
                <a16:creationId xmlns:a16="http://schemas.microsoft.com/office/drawing/2014/main" id="{FF8F5E29-B4CC-E7A5-90EE-AACE2074A5CF}"/>
              </a:ext>
            </a:extLst>
          </p:cNvPr>
          <p:cNvSpPr/>
          <p:nvPr/>
        </p:nvSpPr>
        <p:spPr>
          <a:xfrm>
            <a:off x="8153112" y="656788"/>
            <a:ext cx="236877" cy="286996"/>
          </a:xfrm>
          <a:custGeom>
            <a:avLst/>
            <a:gdLst/>
            <a:ahLst/>
            <a:cxnLst/>
            <a:rect l="l" t="t" r="r" b="b"/>
            <a:pathLst>
              <a:path w="12865" h="15587" extrusionOk="0">
                <a:moveTo>
                  <a:pt x="10100" y="0"/>
                </a:moveTo>
                <a:lnTo>
                  <a:pt x="9938" y="2031"/>
                </a:lnTo>
                <a:lnTo>
                  <a:pt x="1" y="14744"/>
                </a:lnTo>
                <a:lnTo>
                  <a:pt x="1729" y="15586"/>
                </a:lnTo>
                <a:lnTo>
                  <a:pt x="12865" y="1340"/>
                </a:lnTo>
                <a:lnTo>
                  <a:pt x="101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2740;p45">
            <a:extLst>
              <a:ext uri="{FF2B5EF4-FFF2-40B4-BE49-F238E27FC236}">
                <a16:creationId xmlns:a16="http://schemas.microsoft.com/office/drawing/2014/main" id="{B9CC79DA-58DB-F9BC-B35F-B3550494940E}"/>
              </a:ext>
            </a:extLst>
          </p:cNvPr>
          <p:cNvSpPr/>
          <p:nvPr/>
        </p:nvSpPr>
        <p:spPr>
          <a:xfrm>
            <a:off x="8414455" y="186822"/>
            <a:ext cx="129477" cy="338900"/>
          </a:xfrm>
          <a:custGeom>
            <a:avLst/>
            <a:gdLst/>
            <a:ahLst/>
            <a:cxnLst/>
            <a:rect l="l" t="t" r="r" b="b"/>
            <a:pathLst>
              <a:path w="7032" h="18406" extrusionOk="0">
                <a:moveTo>
                  <a:pt x="5304" y="1"/>
                </a:moveTo>
                <a:lnTo>
                  <a:pt x="1491" y="15684"/>
                </a:lnTo>
                <a:lnTo>
                  <a:pt x="0" y="17066"/>
                </a:lnTo>
                <a:lnTo>
                  <a:pt x="2755" y="18406"/>
                </a:lnTo>
                <a:lnTo>
                  <a:pt x="7032" y="843"/>
                </a:lnTo>
                <a:lnTo>
                  <a:pt x="53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2741;p45">
            <a:extLst>
              <a:ext uri="{FF2B5EF4-FFF2-40B4-BE49-F238E27FC236}">
                <a16:creationId xmlns:a16="http://schemas.microsoft.com/office/drawing/2014/main" id="{00567985-3221-C715-231A-2DE58CF05AF6}"/>
              </a:ext>
            </a:extLst>
          </p:cNvPr>
          <p:cNvSpPr/>
          <p:nvPr/>
        </p:nvSpPr>
        <p:spPr>
          <a:xfrm>
            <a:off x="8314009" y="761008"/>
            <a:ext cx="191729" cy="151958"/>
          </a:xfrm>
          <a:custGeom>
            <a:avLst/>
            <a:gdLst/>
            <a:ahLst/>
            <a:cxnLst/>
            <a:rect l="l" t="t" r="r" b="b"/>
            <a:pathLst>
              <a:path w="10413" h="8253" extrusionOk="0">
                <a:moveTo>
                  <a:pt x="9873" y="0"/>
                </a:moveTo>
                <a:lnTo>
                  <a:pt x="7078" y="2086"/>
                </a:lnTo>
                <a:lnTo>
                  <a:pt x="8523" y="2787"/>
                </a:lnTo>
                <a:cubicBezTo>
                  <a:pt x="8628" y="2838"/>
                  <a:pt x="8740" y="2862"/>
                  <a:pt x="8851" y="2862"/>
                </a:cubicBezTo>
                <a:cubicBezTo>
                  <a:pt x="9138" y="2862"/>
                  <a:pt x="9417" y="2700"/>
                  <a:pt x="9549" y="2419"/>
                </a:cubicBezTo>
                <a:lnTo>
                  <a:pt x="10229" y="1037"/>
                </a:lnTo>
                <a:cubicBezTo>
                  <a:pt x="10413" y="648"/>
                  <a:pt x="10251" y="184"/>
                  <a:pt x="9873" y="0"/>
                </a:cubicBezTo>
                <a:close/>
                <a:moveTo>
                  <a:pt x="7075" y="2085"/>
                </a:moveTo>
                <a:lnTo>
                  <a:pt x="2788" y="5282"/>
                </a:lnTo>
                <a:lnTo>
                  <a:pt x="2792" y="5284"/>
                </a:lnTo>
                <a:lnTo>
                  <a:pt x="7078" y="2086"/>
                </a:lnTo>
                <a:lnTo>
                  <a:pt x="7075" y="2085"/>
                </a:lnTo>
                <a:close/>
                <a:moveTo>
                  <a:pt x="2792" y="5284"/>
                </a:moveTo>
                <a:lnTo>
                  <a:pt x="1" y="7366"/>
                </a:lnTo>
                <a:lnTo>
                  <a:pt x="1675" y="8176"/>
                </a:lnTo>
                <a:cubicBezTo>
                  <a:pt x="1781" y="8228"/>
                  <a:pt x="1894" y="8252"/>
                  <a:pt x="2005" y="8252"/>
                </a:cubicBezTo>
                <a:cubicBezTo>
                  <a:pt x="2291" y="8252"/>
                  <a:pt x="2569" y="8092"/>
                  <a:pt x="2701" y="7820"/>
                </a:cubicBezTo>
                <a:lnTo>
                  <a:pt x="3382" y="6427"/>
                </a:lnTo>
                <a:cubicBezTo>
                  <a:pt x="3565" y="6038"/>
                  <a:pt x="3403" y="5573"/>
                  <a:pt x="3014" y="5390"/>
                </a:cubicBezTo>
                <a:lnTo>
                  <a:pt x="2792" y="52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2742;p45">
            <a:extLst>
              <a:ext uri="{FF2B5EF4-FFF2-40B4-BE49-F238E27FC236}">
                <a16:creationId xmlns:a16="http://schemas.microsoft.com/office/drawing/2014/main" id="{D72B9FCD-BDDE-8F1B-D7DE-D96C18F0B767}"/>
              </a:ext>
            </a:extLst>
          </p:cNvPr>
          <p:cNvSpPr/>
          <p:nvPr/>
        </p:nvSpPr>
        <p:spPr>
          <a:xfrm>
            <a:off x="8587082" y="332804"/>
            <a:ext cx="41189" cy="228131"/>
          </a:xfrm>
          <a:custGeom>
            <a:avLst/>
            <a:gdLst/>
            <a:ahLst/>
            <a:cxnLst/>
            <a:rect l="l" t="t" r="r" b="b"/>
            <a:pathLst>
              <a:path w="2237" h="12390" extrusionOk="0">
                <a:moveTo>
                  <a:pt x="1" y="1"/>
                </a:moveTo>
                <a:lnTo>
                  <a:pt x="172" y="6310"/>
                </a:lnTo>
                <a:lnTo>
                  <a:pt x="98" y="3479"/>
                </a:lnTo>
                <a:lnTo>
                  <a:pt x="325" y="3597"/>
                </a:lnTo>
                <a:cubicBezTo>
                  <a:pt x="430" y="3649"/>
                  <a:pt x="542" y="3673"/>
                  <a:pt x="653" y="3673"/>
                </a:cubicBezTo>
                <a:cubicBezTo>
                  <a:pt x="940" y="3673"/>
                  <a:pt x="1218" y="3510"/>
                  <a:pt x="1351" y="3230"/>
                </a:cubicBezTo>
                <a:lnTo>
                  <a:pt x="2031" y="1848"/>
                </a:lnTo>
                <a:cubicBezTo>
                  <a:pt x="2215" y="1459"/>
                  <a:pt x="2053" y="994"/>
                  <a:pt x="1664" y="811"/>
                </a:cubicBezTo>
                <a:lnTo>
                  <a:pt x="1" y="1"/>
                </a:lnTo>
                <a:close/>
                <a:moveTo>
                  <a:pt x="172" y="6310"/>
                </a:moveTo>
                <a:lnTo>
                  <a:pt x="238" y="8825"/>
                </a:lnTo>
                <a:lnTo>
                  <a:pt x="241" y="8826"/>
                </a:lnTo>
                <a:lnTo>
                  <a:pt x="241" y="8826"/>
                </a:lnTo>
                <a:lnTo>
                  <a:pt x="172" y="6310"/>
                </a:lnTo>
                <a:close/>
                <a:moveTo>
                  <a:pt x="241" y="8826"/>
                </a:moveTo>
                <a:lnTo>
                  <a:pt x="335" y="12314"/>
                </a:lnTo>
                <a:cubicBezTo>
                  <a:pt x="444" y="12365"/>
                  <a:pt x="557" y="12389"/>
                  <a:pt x="669" y="12389"/>
                </a:cubicBezTo>
                <a:cubicBezTo>
                  <a:pt x="957" y="12389"/>
                  <a:pt x="1232" y="12227"/>
                  <a:pt x="1372" y="11946"/>
                </a:cubicBezTo>
                <a:lnTo>
                  <a:pt x="2042" y="10564"/>
                </a:lnTo>
                <a:cubicBezTo>
                  <a:pt x="2236" y="10175"/>
                  <a:pt x="2074" y="9711"/>
                  <a:pt x="1686" y="9527"/>
                </a:cubicBezTo>
                <a:lnTo>
                  <a:pt x="241" y="88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2743;p45">
            <a:extLst>
              <a:ext uri="{FF2B5EF4-FFF2-40B4-BE49-F238E27FC236}">
                <a16:creationId xmlns:a16="http://schemas.microsoft.com/office/drawing/2014/main" id="{C73A5B83-33F8-BC80-C852-1CFFDFFA926A}"/>
              </a:ext>
            </a:extLst>
          </p:cNvPr>
          <p:cNvSpPr/>
          <p:nvPr/>
        </p:nvSpPr>
        <p:spPr>
          <a:xfrm>
            <a:off x="8339070" y="629149"/>
            <a:ext cx="67040" cy="52310"/>
          </a:xfrm>
          <a:custGeom>
            <a:avLst/>
            <a:gdLst/>
            <a:ahLst/>
            <a:cxnLst/>
            <a:rect l="l" t="t" r="r" b="b"/>
            <a:pathLst>
              <a:path w="3641" h="2841" extrusionOk="0">
                <a:moveTo>
                  <a:pt x="120" y="0"/>
                </a:moveTo>
                <a:lnTo>
                  <a:pt x="1" y="1501"/>
                </a:lnTo>
                <a:lnTo>
                  <a:pt x="2766" y="2841"/>
                </a:lnTo>
                <a:lnTo>
                  <a:pt x="3641" y="1707"/>
                </a:lnTo>
                <a:lnTo>
                  <a:pt x="1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2744;p45">
            <a:extLst>
              <a:ext uri="{FF2B5EF4-FFF2-40B4-BE49-F238E27FC236}">
                <a16:creationId xmlns:a16="http://schemas.microsoft.com/office/drawing/2014/main" id="{09F773DB-B98D-99B3-54AB-ED1C0B8FE869}"/>
              </a:ext>
            </a:extLst>
          </p:cNvPr>
          <p:cNvSpPr/>
          <p:nvPr/>
        </p:nvSpPr>
        <p:spPr>
          <a:xfrm>
            <a:off x="8394164" y="501066"/>
            <a:ext cx="71017" cy="50137"/>
          </a:xfrm>
          <a:custGeom>
            <a:avLst/>
            <a:gdLst/>
            <a:ahLst/>
            <a:cxnLst/>
            <a:rect l="l" t="t" r="r" b="b"/>
            <a:pathLst>
              <a:path w="3857" h="2723" extrusionOk="0">
                <a:moveTo>
                  <a:pt x="1102" y="0"/>
                </a:moveTo>
                <a:lnTo>
                  <a:pt x="1" y="1016"/>
                </a:lnTo>
                <a:lnTo>
                  <a:pt x="3533" y="2722"/>
                </a:lnTo>
                <a:lnTo>
                  <a:pt x="3857" y="1340"/>
                </a:lnTo>
                <a:lnTo>
                  <a:pt x="110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2746;p45">
            <a:extLst>
              <a:ext uri="{FF2B5EF4-FFF2-40B4-BE49-F238E27FC236}">
                <a16:creationId xmlns:a16="http://schemas.microsoft.com/office/drawing/2014/main" id="{87DA3AFA-5AA5-EB28-EA5A-4042FB640934}"/>
              </a:ext>
            </a:extLst>
          </p:cNvPr>
          <p:cNvSpPr/>
          <p:nvPr/>
        </p:nvSpPr>
        <p:spPr>
          <a:xfrm>
            <a:off x="8708593" y="707296"/>
            <a:ext cx="64462" cy="89522"/>
          </a:xfrm>
          <a:custGeom>
            <a:avLst/>
            <a:gdLst/>
            <a:ahLst/>
            <a:cxnLst/>
            <a:rect l="l" t="t" r="r" b="b"/>
            <a:pathLst>
              <a:path w="3501" h="4862" extrusionOk="0">
                <a:moveTo>
                  <a:pt x="2215" y="1"/>
                </a:moveTo>
                <a:lnTo>
                  <a:pt x="2215" y="1"/>
                </a:lnTo>
                <a:cubicBezTo>
                  <a:pt x="2377" y="1826"/>
                  <a:pt x="1524" y="3587"/>
                  <a:pt x="1" y="4591"/>
                </a:cubicBezTo>
                <a:cubicBezTo>
                  <a:pt x="228" y="4688"/>
                  <a:pt x="455" y="4764"/>
                  <a:pt x="703" y="4818"/>
                </a:cubicBezTo>
                <a:cubicBezTo>
                  <a:pt x="820" y="4847"/>
                  <a:pt x="939" y="4862"/>
                  <a:pt x="1057" y="4862"/>
                </a:cubicBezTo>
                <a:cubicBezTo>
                  <a:pt x="1506" y="4862"/>
                  <a:pt x="1944" y="4656"/>
                  <a:pt x="2226" y="4289"/>
                </a:cubicBezTo>
                <a:cubicBezTo>
                  <a:pt x="2766" y="3587"/>
                  <a:pt x="3155" y="2787"/>
                  <a:pt x="3360" y="1934"/>
                </a:cubicBezTo>
                <a:cubicBezTo>
                  <a:pt x="3500" y="1362"/>
                  <a:pt x="3295" y="768"/>
                  <a:pt x="2842" y="411"/>
                </a:cubicBezTo>
                <a:cubicBezTo>
                  <a:pt x="2647" y="260"/>
                  <a:pt x="2431" y="120"/>
                  <a:pt x="22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2734;p45">
            <a:extLst>
              <a:ext uri="{FF2B5EF4-FFF2-40B4-BE49-F238E27FC236}">
                <a16:creationId xmlns:a16="http://schemas.microsoft.com/office/drawing/2014/main" id="{7C4D8466-D7F7-168B-50C2-DFFF41B6C4ED}"/>
              </a:ext>
            </a:extLst>
          </p:cNvPr>
          <p:cNvSpPr/>
          <p:nvPr/>
        </p:nvSpPr>
        <p:spPr>
          <a:xfrm>
            <a:off x="701032" y="1667832"/>
            <a:ext cx="2334599" cy="2048832"/>
          </a:xfrm>
          <a:custGeom>
            <a:avLst/>
            <a:gdLst/>
            <a:ahLst/>
            <a:cxnLst/>
            <a:rect l="l" t="t" r="r" b="b"/>
            <a:pathLst>
              <a:path w="43335" h="42157" extrusionOk="0">
                <a:moveTo>
                  <a:pt x="26830" y="1"/>
                </a:moveTo>
                <a:lnTo>
                  <a:pt x="23018" y="15684"/>
                </a:lnTo>
                <a:lnTo>
                  <a:pt x="20415" y="18092"/>
                </a:lnTo>
                <a:lnTo>
                  <a:pt x="17023" y="16461"/>
                </a:lnTo>
                <a:cubicBezTo>
                  <a:pt x="17023" y="16461"/>
                  <a:pt x="14366" y="15284"/>
                  <a:pt x="11234" y="14161"/>
                </a:cubicBezTo>
                <a:lnTo>
                  <a:pt x="10575" y="6352"/>
                </a:lnTo>
                <a:lnTo>
                  <a:pt x="8350" y="5272"/>
                </a:lnTo>
                <a:lnTo>
                  <a:pt x="5952" y="13102"/>
                </a:lnTo>
                <a:cubicBezTo>
                  <a:pt x="4754" y="12806"/>
                  <a:pt x="3667" y="12621"/>
                  <a:pt x="2817" y="12621"/>
                </a:cubicBezTo>
                <a:cubicBezTo>
                  <a:pt x="2394" y="12621"/>
                  <a:pt x="2030" y="12667"/>
                  <a:pt x="1740" y="12767"/>
                </a:cubicBezTo>
                <a:cubicBezTo>
                  <a:pt x="2053" y="13632"/>
                  <a:pt x="3166" y="14722"/>
                  <a:pt x="4613" y="15857"/>
                </a:cubicBezTo>
                <a:lnTo>
                  <a:pt x="1" y="22510"/>
                </a:lnTo>
                <a:lnTo>
                  <a:pt x="2226" y="23590"/>
                </a:lnTo>
                <a:lnTo>
                  <a:pt x="8760" y="19259"/>
                </a:lnTo>
                <a:cubicBezTo>
                  <a:pt x="11590" y="21019"/>
                  <a:pt x="14150" y="22380"/>
                  <a:pt x="14150" y="22380"/>
                </a:cubicBezTo>
                <a:lnTo>
                  <a:pt x="17542" y="24022"/>
                </a:lnTo>
                <a:lnTo>
                  <a:pt x="17261" y="27543"/>
                </a:lnTo>
                <a:lnTo>
                  <a:pt x="7324" y="40267"/>
                </a:lnTo>
                <a:lnTo>
                  <a:pt x="11212" y="42157"/>
                </a:lnTo>
                <a:lnTo>
                  <a:pt x="16062" y="38538"/>
                </a:lnTo>
                <a:lnTo>
                  <a:pt x="17725" y="39349"/>
                </a:lnTo>
                <a:cubicBezTo>
                  <a:pt x="17836" y="39401"/>
                  <a:pt x="17954" y="39426"/>
                  <a:pt x="18069" y="39426"/>
                </a:cubicBezTo>
                <a:cubicBezTo>
                  <a:pt x="18357" y="39426"/>
                  <a:pt x="18631" y="39270"/>
                  <a:pt x="18762" y="38992"/>
                </a:cubicBezTo>
                <a:lnTo>
                  <a:pt x="19443" y="37599"/>
                </a:lnTo>
                <a:cubicBezTo>
                  <a:pt x="19626" y="37210"/>
                  <a:pt x="19464" y="36756"/>
                  <a:pt x="19075" y="36562"/>
                </a:cubicBezTo>
                <a:lnTo>
                  <a:pt x="18849" y="36454"/>
                </a:lnTo>
                <a:lnTo>
                  <a:pt x="23136" y="33257"/>
                </a:lnTo>
                <a:lnTo>
                  <a:pt x="24584" y="33959"/>
                </a:lnTo>
                <a:cubicBezTo>
                  <a:pt x="24692" y="34011"/>
                  <a:pt x="24807" y="34037"/>
                  <a:pt x="24921" y="34037"/>
                </a:cubicBezTo>
                <a:cubicBezTo>
                  <a:pt x="25205" y="34037"/>
                  <a:pt x="25482" y="33880"/>
                  <a:pt x="25621" y="33602"/>
                </a:cubicBezTo>
                <a:lnTo>
                  <a:pt x="26290" y="32209"/>
                </a:lnTo>
                <a:cubicBezTo>
                  <a:pt x="26474" y="31831"/>
                  <a:pt x="26312" y="31367"/>
                  <a:pt x="25934" y="31172"/>
                </a:cubicBezTo>
                <a:lnTo>
                  <a:pt x="28440" y="29304"/>
                </a:lnTo>
                <a:lnTo>
                  <a:pt x="36886" y="33386"/>
                </a:lnTo>
                <a:cubicBezTo>
                  <a:pt x="37761" y="33811"/>
                  <a:pt x="38636" y="33966"/>
                  <a:pt x="39446" y="33966"/>
                </a:cubicBezTo>
                <a:cubicBezTo>
                  <a:pt x="41624" y="33966"/>
                  <a:pt x="43334" y="32846"/>
                  <a:pt x="43334" y="32846"/>
                </a:cubicBezTo>
                <a:cubicBezTo>
                  <a:pt x="43334" y="32846"/>
                  <a:pt x="42978" y="29023"/>
                  <a:pt x="39759" y="27468"/>
                </a:cubicBezTo>
                <a:lnTo>
                  <a:pt x="31313" y="23374"/>
                </a:lnTo>
                <a:lnTo>
                  <a:pt x="31226" y="20242"/>
                </a:lnTo>
                <a:lnTo>
                  <a:pt x="31226" y="20242"/>
                </a:lnTo>
                <a:cubicBezTo>
                  <a:pt x="31335" y="20293"/>
                  <a:pt x="31449" y="20317"/>
                  <a:pt x="31562" y="20317"/>
                </a:cubicBezTo>
                <a:cubicBezTo>
                  <a:pt x="31853" y="20317"/>
                  <a:pt x="32131" y="20155"/>
                  <a:pt x="32263" y="19874"/>
                </a:cubicBezTo>
                <a:lnTo>
                  <a:pt x="32933" y="18492"/>
                </a:lnTo>
                <a:cubicBezTo>
                  <a:pt x="33127" y="18103"/>
                  <a:pt x="32965" y="17639"/>
                  <a:pt x="32577" y="17455"/>
                </a:cubicBezTo>
                <a:lnTo>
                  <a:pt x="31129" y="16753"/>
                </a:lnTo>
                <a:lnTo>
                  <a:pt x="30989" y="11417"/>
                </a:lnTo>
                <a:lnTo>
                  <a:pt x="31216" y="11525"/>
                </a:lnTo>
                <a:cubicBezTo>
                  <a:pt x="31321" y="11577"/>
                  <a:pt x="31433" y="11601"/>
                  <a:pt x="31544" y="11601"/>
                </a:cubicBezTo>
                <a:cubicBezTo>
                  <a:pt x="31831" y="11601"/>
                  <a:pt x="32109" y="11438"/>
                  <a:pt x="32242" y="11158"/>
                </a:cubicBezTo>
                <a:lnTo>
                  <a:pt x="32922" y="9776"/>
                </a:lnTo>
                <a:cubicBezTo>
                  <a:pt x="33106" y="9387"/>
                  <a:pt x="32944" y="8922"/>
                  <a:pt x="32566" y="8739"/>
                </a:cubicBezTo>
                <a:lnTo>
                  <a:pt x="30892" y="7929"/>
                </a:lnTo>
                <a:lnTo>
                  <a:pt x="30730" y="1891"/>
                </a:lnTo>
                <a:lnTo>
                  <a:pt x="268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2735;p45">
            <a:extLst>
              <a:ext uri="{FF2B5EF4-FFF2-40B4-BE49-F238E27FC236}">
                <a16:creationId xmlns:a16="http://schemas.microsoft.com/office/drawing/2014/main" id="{49C7A680-7C07-C42A-1A7C-20FE7D142C49}"/>
              </a:ext>
            </a:extLst>
          </p:cNvPr>
          <p:cNvSpPr/>
          <p:nvPr/>
        </p:nvSpPr>
        <p:spPr>
          <a:xfrm>
            <a:off x="921175" y="2438423"/>
            <a:ext cx="258431" cy="193719"/>
          </a:xfrm>
          <a:custGeom>
            <a:avLst/>
            <a:gdLst/>
            <a:ahLst/>
            <a:cxnLst/>
            <a:rect l="l" t="t" r="r" b="b"/>
            <a:pathLst>
              <a:path w="4797" h="3986" extrusionOk="0">
                <a:moveTo>
                  <a:pt x="649" y="0"/>
                </a:moveTo>
                <a:lnTo>
                  <a:pt x="1" y="918"/>
                </a:lnTo>
                <a:cubicBezTo>
                  <a:pt x="1232" y="2031"/>
                  <a:pt x="2539" y="3046"/>
                  <a:pt x="3900" y="3986"/>
                </a:cubicBezTo>
                <a:lnTo>
                  <a:pt x="4796" y="3392"/>
                </a:lnTo>
                <a:cubicBezTo>
                  <a:pt x="4796" y="3392"/>
                  <a:pt x="1783" y="1296"/>
                  <a:pt x="649" y="0"/>
                </a:cubicBez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2736;p45">
            <a:extLst>
              <a:ext uri="{FF2B5EF4-FFF2-40B4-BE49-F238E27FC236}">
                <a16:creationId xmlns:a16="http://schemas.microsoft.com/office/drawing/2014/main" id="{F07B16F6-B75B-F297-D76B-72ED7A9A2ED7}"/>
              </a:ext>
            </a:extLst>
          </p:cNvPr>
          <p:cNvSpPr/>
          <p:nvPr/>
        </p:nvSpPr>
        <p:spPr>
          <a:xfrm>
            <a:off x="1014992" y="2241876"/>
            <a:ext cx="284559" cy="106581"/>
          </a:xfrm>
          <a:custGeom>
            <a:avLst/>
            <a:gdLst/>
            <a:ahLst/>
            <a:cxnLst/>
            <a:rect l="l" t="t" r="r" b="b"/>
            <a:pathLst>
              <a:path w="5282" h="2193" extrusionOk="0">
                <a:moveTo>
                  <a:pt x="346" y="0"/>
                </a:moveTo>
                <a:lnTo>
                  <a:pt x="0" y="1134"/>
                </a:lnTo>
                <a:cubicBezTo>
                  <a:pt x="1718" y="1221"/>
                  <a:pt x="5282" y="2193"/>
                  <a:pt x="5282" y="2193"/>
                </a:cubicBezTo>
                <a:lnTo>
                  <a:pt x="5185" y="1123"/>
                </a:lnTo>
                <a:cubicBezTo>
                  <a:pt x="3597" y="605"/>
                  <a:pt x="1523" y="216"/>
                  <a:pt x="346" y="0"/>
                </a:cubicBez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2737;p45">
            <a:extLst>
              <a:ext uri="{FF2B5EF4-FFF2-40B4-BE49-F238E27FC236}">
                <a16:creationId xmlns:a16="http://schemas.microsoft.com/office/drawing/2014/main" id="{A4B97067-73DE-2176-EB3A-2F0F4EC4E7F1}"/>
              </a:ext>
            </a:extLst>
          </p:cNvPr>
          <p:cNvSpPr/>
          <p:nvPr/>
        </p:nvSpPr>
        <p:spPr>
          <a:xfrm>
            <a:off x="1642059" y="2837312"/>
            <a:ext cx="593576" cy="302390"/>
          </a:xfrm>
          <a:custGeom>
            <a:avLst/>
            <a:gdLst/>
            <a:ahLst/>
            <a:cxnLst/>
            <a:rect l="l" t="t" r="r" b="b"/>
            <a:pathLst>
              <a:path w="11018" h="6222" extrusionOk="0">
                <a:moveTo>
                  <a:pt x="120" y="0"/>
                </a:moveTo>
                <a:lnTo>
                  <a:pt x="1" y="1501"/>
                </a:lnTo>
                <a:lnTo>
                  <a:pt x="9754" y="6221"/>
                </a:lnTo>
                <a:lnTo>
                  <a:pt x="11018" y="5282"/>
                </a:lnTo>
                <a:lnTo>
                  <a:pt x="120" y="0"/>
                </a:ln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2738;p45">
            <a:extLst>
              <a:ext uri="{FF2B5EF4-FFF2-40B4-BE49-F238E27FC236}">
                <a16:creationId xmlns:a16="http://schemas.microsoft.com/office/drawing/2014/main" id="{ECE307C9-01A0-51A6-BE41-07FACC3B67B1}"/>
              </a:ext>
            </a:extLst>
          </p:cNvPr>
          <p:cNvSpPr/>
          <p:nvPr/>
        </p:nvSpPr>
        <p:spPr>
          <a:xfrm>
            <a:off x="1798272" y="2516606"/>
            <a:ext cx="587165" cy="306083"/>
          </a:xfrm>
          <a:custGeom>
            <a:avLst/>
            <a:gdLst/>
            <a:ahLst/>
            <a:cxnLst/>
            <a:rect l="l" t="t" r="r" b="b"/>
            <a:pathLst>
              <a:path w="10899" h="6298" extrusionOk="0">
                <a:moveTo>
                  <a:pt x="1102" y="0"/>
                </a:moveTo>
                <a:lnTo>
                  <a:pt x="1" y="1016"/>
                </a:lnTo>
                <a:lnTo>
                  <a:pt x="10899" y="6297"/>
                </a:lnTo>
                <a:lnTo>
                  <a:pt x="10856" y="4731"/>
                </a:lnTo>
                <a:lnTo>
                  <a:pt x="1102" y="0"/>
                </a:lnTo>
                <a:close/>
              </a:path>
            </a:pathLst>
          </a:custGeom>
          <a:solidFill>
            <a:srgbClr val="EBE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2739;p45">
            <a:extLst>
              <a:ext uri="{FF2B5EF4-FFF2-40B4-BE49-F238E27FC236}">
                <a16:creationId xmlns:a16="http://schemas.microsoft.com/office/drawing/2014/main" id="{1FDF0A09-58E6-1129-748B-1CA97306B3E5}"/>
              </a:ext>
            </a:extLst>
          </p:cNvPr>
          <p:cNvSpPr/>
          <p:nvPr/>
        </p:nvSpPr>
        <p:spPr>
          <a:xfrm>
            <a:off x="1102088" y="2922420"/>
            <a:ext cx="693080" cy="757529"/>
          </a:xfrm>
          <a:custGeom>
            <a:avLst/>
            <a:gdLst/>
            <a:ahLst/>
            <a:cxnLst/>
            <a:rect l="l" t="t" r="r" b="b"/>
            <a:pathLst>
              <a:path w="12865" h="15587" extrusionOk="0">
                <a:moveTo>
                  <a:pt x="10100" y="0"/>
                </a:moveTo>
                <a:lnTo>
                  <a:pt x="9938" y="2031"/>
                </a:lnTo>
                <a:lnTo>
                  <a:pt x="1" y="14744"/>
                </a:lnTo>
                <a:lnTo>
                  <a:pt x="1729" y="15586"/>
                </a:lnTo>
                <a:lnTo>
                  <a:pt x="12865" y="1340"/>
                </a:lnTo>
                <a:lnTo>
                  <a:pt x="101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2740;p45">
            <a:extLst>
              <a:ext uri="{FF2B5EF4-FFF2-40B4-BE49-F238E27FC236}">
                <a16:creationId xmlns:a16="http://schemas.microsoft.com/office/drawing/2014/main" id="{B018D6F5-1C72-38C7-5154-8035FEDA2201}"/>
              </a:ext>
            </a:extLst>
          </p:cNvPr>
          <p:cNvSpPr/>
          <p:nvPr/>
        </p:nvSpPr>
        <p:spPr>
          <a:xfrm>
            <a:off x="1873245" y="1681429"/>
            <a:ext cx="378838" cy="894531"/>
          </a:xfrm>
          <a:custGeom>
            <a:avLst/>
            <a:gdLst/>
            <a:ahLst/>
            <a:cxnLst/>
            <a:rect l="l" t="t" r="r" b="b"/>
            <a:pathLst>
              <a:path w="7032" h="18406" extrusionOk="0">
                <a:moveTo>
                  <a:pt x="5304" y="1"/>
                </a:moveTo>
                <a:lnTo>
                  <a:pt x="1491" y="15684"/>
                </a:lnTo>
                <a:lnTo>
                  <a:pt x="0" y="17066"/>
                </a:lnTo>
                <a:lnTo>
                  <a:pt x="2755" y="18406"/>
                </a:lnTo>
                <a:lnTo>
                  <a:pt x="7032" y="843"/>
                </a:lnTo>
                <a:lnTo>
                  <a:pt x="530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2741;p45">
            <a:extLst>
              <a:ext uri="{FF2B5EF4-FFF2-40B4-BE49-F238E27FC236}">
                <a16:creationId xmlns:a16="http://schemas.microsoft.com/office/drawing/2014/main" id="{6BE5CC1B-B5FC-9872-952C-149139E1FFFF}"/>
              </a:ext>
            </a:extLst>
          </p:cNvPr>
          <p:cNvSpPr/>
          <p:nvPr/>
        </p:nvSpPr>
        <p:spPr>
          <a:xfrm>
            <a:off x="1571700" y="3186704"/>
            <a:ext cx="560981" cy="401095"/>
          </a:xfrm>
          <a:custGeom>
            <a:avLst/>
            <a:gdLst/>
            <a:ahLst/>
            <a:cxnLst/>
            <a:rect l="l" t="t" r="r" b="b"/>
            <a:pathLst>
              <a:path w="10413" h="8253" extrusionOk="0">
                <a:moveTo>
                  <a:pt x="9873" y="0"/>
                </a:moveTo>
                <a:lnTo>
                  <a:pt x="7078" y="2086"/>
                </a:lnTo>
                <a:lnTo>
                  <a:pt x="8523" y="2787"/>
                </a:lnTo>
                <a:cubicBezTo>
                  <a:pt x="8628" y="2838"/>
                  <a:pt x="8740" y="2862"/>
                  <a:pt x="8851" y="2862"/>
                </a:cubicBezTo>
                <a:cubicBezTo>
                  <a:pt x="9138" y="2862"/>
                  <a:pt x="9417" y="2700"/>
                  <a:pt x="9549" y="2419"/>
                </a:cubicBezTo>
                <a:lnTo>
                  <a:pt x="10229" y="1037"/>
                </a:lnTo>
                <a:cubicBezTo>
                  <a:pt x="10413" y="648"/>
                  <a:pt x="10251" y="184"/>
                  <a:pt x="9873" y="0"/>
                </a:cubicBezTo>
                <a:close/>
                <a:moveTo>
                  <a:pt x="7075" y="2085"/>
                </a:moveTo>
                <a:lnTo>
                  <a:pt x="2788" y="5282"/>
                </a:lnTo>
                <a:lnTo>
                  <a:pt x="2792" y="5284"/>
                </a:lnTo>
                <a:lnTo>
                  <a:pt x="7078" y="2086"/>
                </a:lnTo>
                <a:lnTo>
                  <a:pt x="7075" y="2085"/>
                </a:lnTo>
                <a:close/>
                <a:moveTo>
                  <a:pt x="2792" y="5284"/>
                </a:moveTo>
                <a:lnTo>
                  <a:pt x="1" y="7366"/>
                </a:lnTo>
                <a:lnTo>
                  <a:pt x="1675" y="8176"/>
                </a:lnTo>
                <a:cubicBezTo>
                  <a:pt x="1781" y="8228"/>
                  <a:pt x="1894" y="8252"/>
                  <a:pt x="2005" y="8252"/>
                </a:cubicBezTo>
                <a:cubicBezTo>
                  <a:pt x="2291" y="8252"/>
                  <a:pt x="2569" y="8092"/>
                  <a:pt x="2701" y="7820"/>
                </a:cubicBezTo>
                <a:lnTo>
                  <a:pt x="3382" y="6427"/>
                </a:lnTo>
                <a:cubicBezTo>
                  <a:pt x="3565" y="6038"/>
                  <a:pt x="3403" y="5573"/>
                  <a:pt x="3014" y="5390"/>
                </a:cubicBezTo>
                <a:lnTo>
                  <a:pt x="2792" y="52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2742;p45">
            <a:extLst>
              <a:ext uri="{FF2B5EF4-FFF2-40B4-BE49-F238E27FC236}">
                <a16:creationId xmlns:a16="http://schemas.microsoft.com/office/drawing/2014/main" id="{C61DAC52-D380-9065-37CB-ECB8E881254F}"/>
              </a:ext>
            </a:extLst>
          </p:cNvPr>
          <p:cNvSpPr/>
          <p:nvPr/>
        </p:nvSpPr>
        <p:spPr>
          <a:xfrm>
            <a:off x="2363984" y="2056850"/>
            <a:ext cx="120515" cy="602155"/>
          </a:xfrm>
          <a:custGeom>
            <a:avLst/>
            <a:gdLst/>
            <a:ahLst/>
            <a:cxnLst/>
            <a:rect l="l" t="t" r="r" b="b"/>
            <a:pathLst>
              <a:path w="2237" h="12390" extrusionOk="0">
                <a:moveTo>
                  <a:pt x="1" y="1"/>
                </a:moveTo>
                <a:lnTo>
                  <a:pt x="172" y="6310"/>
                </a:lnTo>
                <a:lnTo>
                  <a:pt x="98" y="3479"/>
                </a:lnTo>
                <a:lnTo>
                  <a:pt x="325" y="3597"/>
                </a:lnTo>
                <a:cubicBezTo>
                  <a:pt x="430" y="3649"/>
                  <a:pt x="542" y="3673"/>
                  <a:pt x="653" y="3673"/>
                </a:cubicBezTo>
                <a:cubicBezTo>
                  <a:pt x="940" y="3673"/>
                  <a:pt x="1218" y="3510"/>
                  <a:pt x="1351" y="3230"/>
                </a:cubicBezTo>
                <a:lnTo>
                  <a:pt x="2031" y="1848"/>
                </a:lnTo>
                <a:cubicBezTo>
                  <a:pt x="2215" y="1459"/>
                  <a:pt x="2053" y="994"/>
                  <a:pt x="1664" y="811"/>
                </a:cubicBezTo>
                <a:lnTo>
                  <a:pt x="1" y="1"/>
                </a:lnTo>
                <a:close/>
                <a:moveTo>
                  <a:pt x="172" y="6310"/>
                </a:moveTo>
                <a:lnTo>
                  <a:pt x="238" y="8825"/>
                </a:lnTo>
                <a:lnTo>
                  <a:pt x="241" y="8826"/>
                </a:lnTo>
                <a:lnTo>
                  <a:pt x="241" y="8826"/>
                </a:lnTo>
                <a:lnTo>
                  <a:pt x="172" y="6310"/>
                </a:lnTo>
                <a:close/>
                <a:moveTo>
                  <a:pt x="241" y="8826"/>
                </a:moveTo>
                <a:lnTo>
                  <a:pt x="335" y="12314"/>
                </a:lnTo>
                <a:cubicBezTo>
                  <a:pt x="444" y="12365"/>
                  <a:pt x="557" y="12389"/>
                  <a:pt x="669" y="12389"/>
                </a:cubicBezTo>
                <a:cubicBezTo>
                  <a:pt x="957" y="12389"/>
                  <a:pt x="1232" y="12227"/>
                  <a:pt x="1372" y="11946"/>
                </a:cubicBezTo>
                <a:lnTo>
                  <a:pt x="2042" y="10564"/>
                </a:lnTo>
                <a:cubicBezTo>
                  <a:pt x="2236" y="10175"/>
                  <a:pt x="2074" y="9711"/>
                  <a:pt x="1686" y="9527"/>
                </a:cubicBezTo>
                <a:lnTo>
                  <a:pt x="241" y="88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2743;p45">
            <a:extLst>
              <a:ext uri="{FF2B5EF4-FFF2-40B4-BE49-F238E27FC236}">
                <a16:creationId xmlns:a16="http://schemas.microsoft.com/office/drawing/2014/main" id="{363AB363-22E4-97BB-E4FA-BDB90C655BA5}"/>
              </a:ext>
            </a:extLst>
          </p:cNvPr>
          <p:cNvSpPr/>
          <p:nvPr/>
        </p:nvSpPr>
        <p:spPr>
          <a:xfrm>
            <a:off x="1641752" y="2836714"/>
            <a:ext cx="196153" cy="138073"/>
          </a:xfrm>
          <a:custGeom>
            <a:avLst/>
            <a:gdLst/>
            <a:ahLst/>
            <a:cxnLst/>
            <a:rect l="l" t="t" r="r" b="b"/>
            <a:pathLst>
              <a:path w="3641" h="2841" extrusionOk="0">
                <a:moveTo>
                  <a:pt x="120" y="0"/>
                </a:moveTo>
                <a:lnTo>
                  <a:pt x="1" y="1501"/>
                </a:lnTo>
                <a:lnTo>
                  <a:pt x="2766" y="2841"/>
                </a:lnTo>
                <a:lnTo>
                  <a:pt x="3641" y="1707"/>
                </a:lnTo>
                <a:lnTo>
                  <a:pt x="1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2744;p45">
            <a:extLst>
              <a:ext uri="{FF2B5EF4-FFF2-40B4-BE49-F238E27FC236}">
                <a16:creationId xmlns:a16="http://schemas.microsoft.com/office/drawing/2014/main" id="{624BB21A-C8B2-FD54-B73F-EBDC013D0FD3}"/>
              </a:ext>
            </a:extLst>
          </p:cNvPr>
          <p:cNvSpPr/>
          <p:nvPr/>
        </p:nvSpPr>
        <p:spPr>
          <a:xfrm>
            <a:off x="1807848" y="2512510"/>
            <a:ext cx="207789" cy="132337"/>
          </a:xfrm>
          <a:custGeom>
            <a:avLst/>
            <a:gdLst/>
            <a:ahLst/>
            <a:cxnLst/>
            <a:rect l="l" t="t" r="r" b="b"/>
            <a:pathLst>
              <a:path w="3857" h="2723" extrusionOk="0">
                <a:moveTo>
                  <a:pt x="1102" y="0"/>
                </a:moveTo>
                <a:lnTo>
                  <a:pt x="1" y="1016"/>
                </a:lnTo>
                <a:lnTo>
                  <a:pt x="3533" y="2722"/>
                </a:lnTo>
                <a:lnTo>
                  <a:pt x="3857" y="1340"/>
                </a:lnTo>
                <a:lnTo>
                  <a:pt x="110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2746;p45">
            <a:extLst>
              <a:ext uri="{FF2B5EF4-FFF2-40B4-BE49-F238E27FC236}">
                <a16:creationId xmlns:a16="http://schemas.microsoft.com/office/drawing/2014/main" id="{E626EE50-369A-AFCA-74F0-9DC8625FD659}"/>
              </a:ext>
            </a:extLst>
          </p:cNvPr>
          <p:cNvSpPr/>
          <p:nvPr/>
        </p:nvSpPr>
        <p:spPr>
          <a:xfrm>
            <a:off x="2656276" y="2998488"/>
            <a:ext cx="188610" cy="236294"/>
          </a:xfrm>
          <a:custGeom>
            <a:avLst/>
            <a:gdLst/>
            <a:ahLst/>
            <a:cxnLst/>
            <a:rect l="l" t="t" r="r" b="b"/>
            <a:pathLst>
              <a:path w="3501" h="4862" extrusionOk="0">
                <a:moveTo>
                  <a:pt x="2215" y="1"/>
                </a:moveTo>
                <a:lnTo>
                  <a:pt x="2215" y="1"/>
                </a:lnTo>
                <a:cubicBezTo>
                  <a:pt x="2377" y="1826"/>
                  <a:pt x="1524" y="3587"/>
                  <a:pt x="1" y="4591"/>
                </a:cubicBezTo>
                <a:cubicBezTo>
                  <a:pt x="228" y="4688"/>
                  <a:pt x="455" y="4764"/>
                  <a:pt x="703" y="4818"/>
                </a:cubicBezTo>
                <a:cubicBezTo>
                  <a:pt x="820" y="4847"/>
                  <a:pt x="939" y="4862"/>
                  <a:pt x="1057" y="4862"/>
                </a:cubicBezTo>
                <a:cubicBezTo>
                  <a:pt x="1506" y="4862"/>
                  <a:pt x="1944" y="4656"/>
                  <a:pt x="2226" y="4289"/>
                </a:cubicBezTo>
                <a:cubicBezTo>
                  <a:pt x="2766" y="3587"/>
                  <a:pt x="3155" y="2787"/>
                  <a:pt x="3360" y="1934"/>
                </a:cubicBezTo>
                <a:cubicBezTo>
                  <a:pt x="3500" y="1362"/>
                  <a:pt x="3295" y="768"/>
                  <a:pt x="2842" y="411"/>
                </a:cubicBezTo>
                <a:cubicBezTo>
                  <a:pt x="2647" y="260"/>
                  <a:pt x="2431" y="120"/>
                  <a:pt x="22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2745;p45">
            <a:extLst>
              <a:ext uri="{FF2B5EF4-FFF2-40B4-BE49-F238E27FC236}">
                <a16:creationId xmlns:a16="http://schemas.microsoft.com/office/drawing/2014/main" id="{23FC151D-1DA4-55BD-23AE-504C5EEA002F}"/>
              </a:ext>
            </a:extLst>
          </p:cNvPr>
          <p:cNvSpPr/>
          <p:nvPr/>
        </p:nvSpPr>
        <p:spPr>
          <a:xfrm>
            <a:off x="1385474" y="2652702"/>
            <a:ext cx="1576165" cy="633284"/>
          </a:xfrm>
          <a:custGeom>
            <a:avLst/>
            <a:gdLst/>
            <a:ahLst/>
            <a:cxnLst/>
            <a:rect l="l" t="t" r="r" b="b"/>
            <a:pathLst>
              <a:path w="30373" h="13540" extrusionOk="0">
                <a:moveTo>
                  <a:pt x="0" y="0"/>
                </a:moveTo>
                <a:cubicBezTo>
                  <a:pt x="2225" y="1383"/>
                  <a:pt x="7258" y="4342"/>
                  <a:pt x="7258" y="4342"/>
                </a:cubicBezTo>
                <a:lnTo>
                  <a:pt x="9915" y="5628"/>
                </a:lnTo>
                <a:lnTo>
                  <a:pt x="18491" y="9786"/>
                </a:lnTo>
                <a:lnTo>
                  <a:pt x="25145" y="13005"/>
                </a:lnTo>
                <a:cubicBezTo>
                  <a:pt x="25873" y="13362"/>
                  <a:pt x="26663" y="13539"/>
                  <a:pt x="27451" y="13539"/>
                </a:cubicBezTo>
                <a:cubicBezTo>
                  <a:pt x="28474" y="13539"/>
                  <a:pt x="29494" y="13240"/>
                  <a:pt x="30372" y="12648"/>
                </a:cubicBezTo>
                <a:lnTo>
                  <a:pt x="30372" y="12648"/>
                </a:lnTo>
                <a:cubicBezTo>
                  <a:pt x="30372" y="12648"/>
                  <a:pt x="29907" y="12904"/>
                  <a:pt x="28988" y="12904"/>
                </a:cubicBezTo>
                <a:cubicBezTo>
                  <a:pt x="28198" y="12904"/>
                  <a:pt x="27073" y="12715"/>
                  <a:pt x="25620" y="12011"/>
                </a:cubicBezTo>
                <a:lnTo>
                  <a:pt x="18977" y="8792"/>
                </a:lnTo>
                <a:lnTo>
                  <a:pt x="10401" y="4645"/>
                </a:lnTo>
                <a:lnTo>
                  <a:pt x="7734" y="33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2745;p45">
            <a:extLst>
              <a:ext uri="{FF2B5EF4-FFF2-40B4-BE49-F238E27FC236}">
                <a16:creationId xmlns:a16="http://schemas.microsoft.com/office/drawing/2014/main" id="{25E77170-5585-C3C9-159F-46C8BBD0CADF}"/>
              </a:ext>
            </a:extLst>
          </p:cNvPr>
          <p:cNvSpPr/>
          <p:nvPr/>
        </p:nvSpPr>
        <p:spPr>
          <a:xfrm rot="348716">
            <a:off x="8320627" y="625401"/>
            <a:ext cx="460517" cy="151958"/>
          </a:xfrm>
          <a:custGeom>
            <a:avLst/>
            <a:gdLst/>
            <a:ahLst/>
            <a:cxnLst/>
            <a:rect l="l" t="t" r="r" b="b"/>
            <a:pathLst>
              <a:path w="30373" h="13540" extrusionOk="0">
                <a:moveTo>
                  <a:pt x="0" y="0"/>
                </a:moveTo>
                <a:cubicBezTo>
                  <a:pt x="2225" y="1383"/>
                  <a:pt x="7258" y="4342"/>
                  <a:pt x="7258" y="4342"/>
                </a:cubicBezTo>
                <a:lnTo>
                  <a:pt x="9915" y="5628"/>
                </a:lnTo>
                <a:lnTo>
                  <a:pt x="18491" y="9786"/>
                </a:lnTo>
                <a:lnTo>
                  <a:pt x="25145" y="13005"/>
                </a:lnTo>
                <a:cubicBezTo>
                  <a:pt x="25873" y="13362"/>
                  <a:pt x="26663" y="13539"/>
                  <a:pt x="27451" y="13539"/>
                </a:cubicBezTo>
                <a:cubicBezTo>
                  <a:pt x="28474" y="13539"/>
                  <a:pt x="29494" y="13240"/>
                  <a:pt x="30372" y="12648"/>
                </a:cubicBezTo>
                <a:lnTo>
                  <a:pt x="30372" y="12648"/>
                </a:lnTo>
                <a:cubicBezTo>
                  <a:pt x="30372" y="12648"/>
                  <a:pt x="29907" y="12904"/>
                  <a:pt x="28988" y="12904"/>
                </a:cubicBezTo>
                <a:cubicBezTo>
                  <a:pt x="28198" y="12904"/>
                  <a:pt x="27073" y="12715"/>
                  <a:pt x="25620" y="12011"/>
                </a:cubicBezTo>
                <a:lnTo>
                  <a:pt x="18977" y="8792"/>
                </a:lnTo>
                <a:lnTo>
                  <a:pt x="10401" y="4645"/>
                </a:lnTo>
                <a:lnTo>
                  <a:pt x="7734" y="33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684;p45">
            <a:extLst>
              <a:ext uri="{FF2B5EF4-FFF2-40B4-BE49-F238E27FC236}">
                <a16:creationId xmlns:a16="http://schemas.microsoft.com/office/drawing/2014/main" id="{AFB04A5E-AFF3-1F0B-30D0-F957ADA49420}"/>
              </a:ext>
            </a:extLst>
          </p:cNvPr>
          <p:cNvSpPr/>
          <p:nvPr/>
        </p:nvSpPr>
        <p:spPr>
          <a:xfrm>
            <a:off x="276275" y="1245286"/>
            <a:ext cx="3274645" cy="2878137"/>
          </a:xfrm>
          <a:custGeom>
            <a:avLst/>
            <a:gdLst/>
            <a:ahLst/>
            <a:cxnLst/>
            <a:rect l="l" t="t" r="r" b="b"/>
            <a:pathLst>
              <a:path w="63165" h="63161" fill="none" extrusionOk="0">
                <a:moveTo>
                  <a:pt x="63165" y="31580"/>
                </a:moveTo>
                <a:cubicBezTo>
                  <a:pt x="63165" y="49021"/>
                  <a:pt x="49025" y="63161"/>
                  <a:pt x="31585" y="63161"/>
                </a:cubicBezTo>
                <a:cubicBezTo>
                  <a:pt x="14140" y="63161"/>
                  <a:pt x="1" y="49021"/>
                  <a:pt x="1" y="31580"/>
                </a:cubicBezTo>
                <a:cubicBezTo>
                  <a:pt x="1" y="14140"/>
                  <a:pt x="14140" y="0"/>
                  <a:pt x="31585" y="0"/>
                </a:cubicBezTo>
                <a:cubicBezTo>
                  <a:pt x="49025" y="0"/>
                  <a:pt x="63165" y="14140"/>
                  <a:pt x="63165" y="3158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Marcador de Posição do Número do Diapositivo 535">
            <a:extLst>
              <a:ext uri="{FF2B5EF4-FFF2-40B4-BE49-F238E27FC236}">
                <a16:creationId xmlns:a16="http://schemas.microsoft.com/office/drawing/2014/main" id="{D17DB29F-5582-EC76-1496-3423ECFD53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</a:t>
            </a:fld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41"/>
          <p:cNvSpPr txBox="1">
            <a:spLocks noGrp="1"/>
          </p:cNvSpPr>
          <p:nvPr>
            <p:ph type="title"/>
          </p:nvPr>
        </p:nvSpPr>
        <p:spPr>
          <a:xfrm>
            <a:off x="457200" y="301898"/>
            <a:ext cx="8229600" cy="568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en"/>
              <a:t>Análise Exploratória - </a:t>
            </a:r>
            <a:r>
              <a:rPr lang="en" dirty="0"/>
              <a:t>Tratamento dos Dados </a:t>
            </a:r>
            <a:endParaRPr dirty="0"/>
          </a:p>
        </p:txBody>
      </p:sp>
      <p:grpSp>
        <p:nvGrpSpPr>
          <p:cNvPr id="2384" name="Google Shape;2384;p41"/>
          <p:cNvGrpSpPr/>
          <p:nvPr/>
        </p:nvGrpSpPr>
        <p:grpSpPr>
          <a:xfrm>
            <a:off x="412176" y="976247"/>
            <a:ext cx="8692571" cy="3581321"/>
            <a:chOff x="1082015" y="1353277"/>
            <a:chExt cx="7536836" cy="2795712"/>
          </a:xfrm>
        </p:grpSpPr>
        <p:sp>
          <p:nvSpPr>
            <p:cNvPr id="2385" name="Google Shape;2385;p41"/>
            <p:cNvSpPr/>
            <p:nvPr/>
          </p:nvSpPr>
          <p:spPr>
            <a:xfrm>
              <a:off x="5584495" y="1353277"/>
              <a:ext cx="3034356" cy="2795689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86" name="Google Shape;2386;p41"/>
            <p:cNvSpPr/>
            <p:nvPr/>
          </p:nvSpPr>
          <p:spPr>
            <a:xfrm>
              <a:off x="3200875" y="1353300"/>
              <a:ext cx="4949888" cy="2795689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87" name="Google Shape;2387;p41"/>
            <p:cNvSpPr/>
            <p:nvPr/>
          </p:nvSpPr>
          <p:spPr>
            <a:xfrm>
              <a:off x="1082015" y="1353300"/>
              <a:ext cx="6008900" cy="2795666"/>
            </a:xfrm>
            <a:custGeom>
              <a:avLst/>
              <a:gdLst>
                <a:gd name="connsiteX0" fmla="*/ 0 w 79167"/>
                <a:gd name="connsiteY0" fmla="*/ 0 h 121366"/>
                <a:gd name="connsiteX1" fmla="*/ 0 w 79167"/>
                <a:gd name="connsiteY1" fmla="*/ 121366 h 121366"/>
                <a:gd name="connsiteX2" fmla="*/ 68729 w 79167"/>
                <a:gd name="connsiteY2" fmla="*/ 121366 h 121366"/>
                <a:gd name="connsiteX3" fmla="*/ 68729 w 79167"/>
                <a:gd name="connsiteY3" fmla="*/ 85815 h 121366"/>
                <a:gd name="connsiteX4" fmla="*/ 74293 w 79167"/>
                <a:gd name="connsiteY4" fmla="*/ 68448 h 121366"/>
                <a:gd name="connsiteX5" fmla="*/ 78249 w 79167"/>
                <a:gd name="connsiteY5" fmla="*/ 62897 h 121366"/>
                <a:gd name="connsiteX6" fmla="*/ 78249 w 79167"/>
                <a:gd name="connsiteY6" fmla="*/ 58469 h 121366"/>
                <a:gd name="connsiteX7" fmla="*/ 73751 w 79167"/>
                <a:gd name="connsiteY7" fmla="*/ 52327 h 121366"/>
                <a:gd name="connsiteX8" fmla="*/ 68729 w 79167"/>
                <a:gd name="connsiteY8" fmla="*/ 35551 h 121366"/>
                <a:gd name="connsiteX9" fmla="*/ 68729 w 79167"/>
                <a:gd name="connsiteY9" fmla="*/ 0 h 121366"/>
                <a:gd name="connsiteX10" fmla="*/ 0 w 79167"/>
                <a:gd name="connsiteY10" fmla="*/ 0 h 121366"/>
                <a:gd name="connsiteX0" fmla="*/ 0 w 79167"/>
                <a:gd name="connsiteY0" fmla="*/ 0 h 121366"/>
                <a:gd name="connsiteX1" fmla="*/ 0 w 79167"/>
                <a:gd name="connsiteY1" fmla="*/ 121366 h 121366"/>
                <a:gd name="connsiteX2" fmla="*/ 68729 w 79167"/>
                <a:gd name="connsiteY2" fmla="*/ 121366 h 121366"/>
                <a:gd name="connsiteX3" fmla="*/ 68729 w 79167"/>
                <a:gd name="connsiteY3" fmla="*/ 85815 h 121366"/>
                <a:gd name="connsiteX4" fmla="*/ 74293 w 79167"/>
                <a:gd name="connsiteY4" fmla="*/ 68448 h 121366"/>
                <a:gd name="connsiteX5" fmla="*/ 78249 w 79167"/>
                <a:gd name="connsiteY5" fmla="*/ 62897 h 121366"/>
                <a:gd name="connsiteX6" fmla="*/ 78249 w 79167"/>
                <a:gd name="connsiteY6" fmla="*/ 58469 h 121366"/>
                <a:gd name="connsiteX7" fmla="*/ 73751 w 79167"/>
                <a:gd name="connsiteY7" fmla="*/ 52327 h 121366"/>
                <a:gd name="connsiteX8" fmla="*/ 68729 w 79167"/>
                <a:gd name="connsiteY8" fmla="*/ 35551 h 121366"/>
                <a:gd name="connsiteX9" fmla="*/ 68729 w 79167"/>
                <a:gd name="connsiteY9" fmla="*/ 0 h 121366"/>
                <a:gd name="connsiteX10" fmla="*/ 0 w 79167"/>
                <a:gd name="connsiteY10" fmla="*/ 0 h 1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167" h="121366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cubicBezTo>
                    <a:pt x="76930" y="56619"/>
                    <a:pt x="75070" y="54177"/>
                    <a:pt x="73751" y="52327"/>
                  </a:cubicBezTo>
                  <a:cubicBezTo>
                    <a:pt x="70529" y="46813"/>
                    <a:pt x="68729" y="41778"/>
                    <a:pt x="68729" y="35551"/>
                  </a:cubicBezTo>
                  <a:lnTo>
                    <a:pt x="687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2390" name="Google Shape;2390;p41"/>
            <p:cNvSpPr/>
            <p:nvPr/>
          </p:nvSpPr>
          <p:spPr>
            <a:xfrm>
              <a:off x="7022643" y="2588255"/>
              <a:ext cx="6122" cy="25695"/>
            </a:xfrm>
            <a:custGeom>
              <a:avLst/>
              <a:gdLst/>
              <a:ahLst/>
              <a:cxnLst/>
              <a:rect l="l" t="t" r="r" b="b"/>
              <a:pathLst>
                <a:path w="264" h="1108" extrusionOk="0">
                  <a:moveTo>
                    <a:pt x="99" y="1"/>
                  </a:moveTo>
                  <a:lnTo>
                    <a:pt x="1" y="1009"/>
                  </a:lnTo>
                  <a:lnTo>
                    <a:pt x="1" y="1108"/>
                  </a:lnTo>
                  <a:lnTo>
                    <a:pt x="264" y="1108"/>
                  </a:lnTo>
                  <a:lnTo>
                    <a:pt x="264" y="1009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CC9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1"/>
            <p:cNvSpPr/>
            <p:nvPr/>
          </p:nvSpPr>
          <p:spPr>
            <a:xfrm>
              <a:off x="7021113" y="2584963"/>
              <a:ext cx="8163" cy="6957"/>
            </a:xfrm>
            <a:custGeom>
              <a:avLst/>
              <a:gdLst/>
              <a:ahLst/>
              <a:cxnLst/>
              <a:rect l="l" t="t" r="r" b="b"/>
              <a:pathLst>
                <a:path w="352" h="300" extrusionOk="0">
                  <a:moveTo>
                    <a:pt x="198" y="0"/>
                  </a:moveTo>
                  <a:cubicBezTo>
                    <a:pt x="67" y="0"/>
                    <a:pt x="1" y="165"/>
                    <a:pt x="89" y="252"/>
                  </a:cubicBezTo>
                  <a:cubicBezTo>
                    <a:pt x="121" y="285"/>
                    <a:pt x="161" y="299"/>
                    <a:pt x="199" y="299"/>
                  </a:cubicBezTo>
                  <a:cubicBezTo>
                    <a:pt x="277" y="299"/>
                    <a:pt x="352" y="238"/>
                    <a:pt x="352" y="143"/>
                  </a:cubicBezTo>
                  <a:cubicBezTo>
                    <a:pt x="352" y="66"/>
                    <a:pt x="275" y="0"/>
                    <a:pt x="198" y="0"/>
                  </a:cubicBezTo>
                  <a:close/>
                </a:path>
              </a:pathLst>
            </a:custGeom>
            <a:solidFill>
              <a:srgbClr val="CC9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1"/>
            <p:cNvSpPr txBox="1"/>
            <p:nvPr/>
          </p:nvSpPr>
          <p:spPr>
            <a:xfrm>
              <a:off x="5794538" y="1418893"/>
              <a:ext cx="21882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Fira Sans Extra Condensed Medium" panose="020B0604020202020204" charset="0"/>
                  <a:ea typeface="Fira Sans Extra Condensed"/>
                  <a:cs typeface="Fira Sans Extra Condensed"/>
                  <a:sym typeface="Fira Sans Extra Condensed"/>
                </a:rPr>
                <a:t>Série com Corte Covid-19</a:t>
              </a:r>
              <a:endParaRPr sz="1000" b="1" dirty="0">
                <a:solidFill>
                  <a:srgbClr val="000000"/>
                </a:solidFill>
                <a:latin typeface="Fira Sans Extra Condensed Medium" panose="020B060402020202020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19" name="Google Shape;2419;p41"/>
            <p:cNvSpPr txBox="1"/>
            <p:nvPr/>
          </p:nvSpPr>
          <p:spPr>
            <a:xfrm>
              <a:off x="1955403" y="1369731"/>
              <a:ext cx="21882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Série Inicial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6" name="Gráfico 5" descr="Ponto de Interrogação com preenchimento sólido">
            <a:extLst>
              <a:ext uri="{FF2B5EF4-FFF2-40B4-BE49-F238E27FC236}">
                <a16:creationId xmlns:a16="http://schemas.microsoft.com/office/drawing/2014/main" id="{D89F8454-B1C7-3CD2-9BA8-7E401A9F7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0694" y="2491647"/>
            <a:ext cx="542659" cy="5426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81F547-33EB-06AF-2D05-9D38BCB326D0}"/>
              </a:ext>
            </a:extLst>
          </p:cNvPr>
          <p:cNvSpPr/>
          <p:nvPr/>
        </p:nvSpPr>
        <p:spPr>
          <a:xfrm>
            <a:off x="412341" y="923119"/>
            <a:ext cx="463772" cy="36875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04D3E2-894C-BF5C-0EA5-D197E5884433}"/>
              </a:ext>
            </a:extLst>
          </p:cNvPr>
          <p:cNvSpPr/>
          <p:nvPr/>
        </p:nvSpPr>
        <p:spPr>
          <a:xfrm>
            <a:off x="286351" y="976248"/>
            <a:ext cx="3881024" cy="3581292"/>
          </a:xfrm>
          <a:prstGeom prst="roundRect">
            <a:avLst>
              <a:gd name="adj" fmla="val 6879"/>
            </a:avLst>
          </a:prstGeom>
          <a:solidFill>
            <a:srgbClr val="FA72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texto, escrita à mão, Tipo de letra&#10;&#10;Os conteúdos gerados por IA podem estar incorretos.">
            <a:extLst>
              <a:ext uri="{FF2B5EF4-FFF2-40B4-BE49-F238E27FC236}">
                <a16:creationId xmlns:a16="http://schemas.microsoft.com/office/drawing/2014/main" id="{C05B9DAC-5A1B-FDF3-397F-672D82A9F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1" y="1525332"/>
            <a:ext cx="4136254" cy="2554281"/>
          </a:xfrm>
          <a:prstGeom prst="roundRect">
            <a:avLst>
              <a:gd name="adj" fmla="val 590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76200" dist="38100" dir="7800000" algn="tl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Google Shape;2419;p41">
            <a:extLst>
              <a:ext uri="{FF2B5EF4-FFF2-40B4-BE49-F238E27FC236}">
                <a16:creationId xmlns:a16="http://schemas.microsoft.com/office/drawing/2014/main" id="{F93C283D-7C50-A32A-9008-722FEABBF39C}"/>
              </a:ext>
            </a:extLst>
          </p:cNvPr>
          <p:cNvSpPr txBox="1"/>
          <p:nvPr/>
        </p:nvSpPr>
        <p:spPr>
          <a:xfrm>
            <a:off x="1987127" y="1008036"/>
            <a:ext cx="2459757" cy="51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latin typeface="Fira Sans Extra Condensed Medium" panose="020B0604020202020204" charset="0"/>
                <a:ea typeface="Fira Sans Extra Condensed"/>
                <a:cs typeface="Fira Sans Extra Condensed"/>
                <a:sym typeface="Fira Sans Extra Condensed"/>
              </a:rPr>
              <a:t>Série Inicial</a:t>
            </a:r>
            <a:endParaRPr lang="pt-PT" sz="1600" b="1" dirty="0">
              <a:solidFill>
                <a:srgbClr val="000000"/>
              </a:solidFill>
              <a:latin typeface="Fira Sans Extra Condensed Medium" panose="020B060402020202020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6FCBE-AF52-905F-84B4-C7D0A51727CE}"/>
              </a:ext>
            </a:extLst>
          </p:cNvPr>
          <p:cNvSpPr txBox="1"/>
          <p:nvPr/>
        </p:nvSpPr>
        <p:spPr>
          <a:xfrm rot="16200000">
            <a:off x="6197" y="2732163"/>
            <a:ext cx="1009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 Extra Condensed Medium" panose="020B0604020202020204" charset="0"/>
              </a:rPr>
              <a:t>Turistas (milhões)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1D1DF-6B6B-9252-4F97-D9D7D4F80776}"/>
              </a:ext>
            </a:extLst>
          </p:cNvPr>
          <p:cNvSpPr txBox="1"/>
          <p:nvPr/>
        </p:nvSpPr>
        <p:spPr>
          <a:xfrm>
            <a:off x="2256116" y="3872522"/>
            <a:ext cx="463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 Extra Condensed Medium" panose="020B0604020202020204" charset="0"/>
              </a:rPr>
              <a:t>Meses</a:t>
            </a:r>
            <a:endParaRPr lang="pt-PT" sz="1050" dirty="0">
              <a:solidFill>
                <a:schemeClr val="tx1">
                  <a:lumMod val="50000"/>
                  <a:lumOff val="50000"/>
                </a:schemeClr>
              </a:solidFill>
              <a:latin typeface="Fira Sans Extra Condensed Medium" panose="020B060402020202020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0CA25-A845-9E9B-EFA2-0B8F69FAB72B}"/>
              </a:ext>
            </a:extLst>
          </p:cNvPr>
          <p:cNvSpPr/>
          <p:nvPr/>
        </p:nvSpPr>
        <p:spPr>
          <a:xfrm>
            <a:off x="8173351" y="975399"/>
            <a:ext cx="463772" cy="910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1E21A-8415-0D36-57AB-EF62006993BD}"/>
              </a:ext>
            </a:extLst>
          </p:cNvPr>
          <p:cNvSpPr/>
          <p:nvPr/>
        </p:nvSpPr>
        <p:spPr>
          <a:xfrm>
            <a:off x="8173351" y="3653113"/>
            <a:ext cx="463772" cy="910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0ED93AE-87EA-1684-FC4D-681C66616559}"/>
              </a:ext>
            </a:extLst>
          </p:cNvPr>
          <p:cNvSpPr/>
          <p:nvPr/>
        </p:nvSpPr>
        <p:spPr>
          <a:xfrm>
            <a:off x="8016777" y="975368"/>
            <a:ext cx="615408" cy="1148975"/>
          </a:xfrm>
          <a:prstGeom prst="roundRect">
            <a:avLst/>
          </a:prstGeom>
          <a:solidFill>
            <a:srgbClr val="F7D3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Google Shape;2419;p41">
            <a:extLst>
              <a:ext uri="{FF2B5EF4-FFF2-40B4-BE49-F238E27FC236}">
                <a16:creationId xmlns:a16="http://schemas.microsoft.com/office/drawing/2014/main" id="{62B281BE-546E-2EC8-D944-BEB2EEB62ECF}"/>
              </a:ext>
            </a:extLst>
          </p:cNvPr>
          <p:cNvSpPr txBox="1"/>
          <p:nvPr/>
        </p:nvSpPr>
        <p:spPr>
          <a:xfrm>
            <a:off x="6956105" y="1069445"/>
            <a:ext cx="2459757" cy="51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b="1" dirty="0">
                <a:latin typeface="Fira Sans Extra Condensed Medium" panose="020B0604020202020204" charset="0"/>
                <a:ea typeface="Fira Sans Extra Condensed"/>
                <a:cs typeface="Fira Sans Extra Condensed"/>
                <a:sym typeface="Fira Sans Extra Condensed"/>
              </a:rPr>
              <a:t>Série Final</a:t>
            </a:r>
            <a:endParaRPr lang="pt-PT" sz="1000" b="1" dirty="0">
              <a:solidFill>
                <a:srgbClr val="000000"/>
              </a:solidFill>
              <a:latin typeface="Fira Sans Extra Condensed Medium" panose="020B060402020202020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" name="Rounded Rectangle 1">
            <a:extLst>
              <a:ext uri="{FF2B5EF4-FFF2-40B4-BE49-F238E27FC236}">
                <a16:creationId xmlns:a16="http://schemas.microsoft.com/office/drawing/2014/main" id="{57BFE5A7-AC4B-BAD6-142B-52D9AA8907B9}"/>
              </a:ext>
            </a:extLst>
          </p:cNvPr>
          <p:cNvSpPr/>
          <p:nvPr/>
        </p:nvSpPr>
        <p:spPr>
          <a:xfrm>
            <a:off x="5614914" y="1782232"/>
            <a:ext cx="45719" cy="1509884"/>
          </a:xfrm>
          <a:custGeom>
            <a:avLst/>
            <a:gdLst/>
            <a:ahLst/>
            <a:cxnLst/>
            <a:rect l="0" t="0" r="0" b="0"/>
            <a:pathLst>
              <a:path w="9525" h="1771650">
                <a:moveTo>
                  <a:pt x="0" y="1771650"/>
                </a:moveTo>
                <a:lnTo>
                  <a:pt x="0" y="914400"/>
                </a:lnTo>
                <a:moveTo>
                  <a:pt x="0" y="857250"/>
                </a:moveTo>
                <a:lnTo>
                  <a:pt x="0" y="0"/>
                </a:ln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id="{EA2B0BDA-E6A3-EA8C-0C09-D50C16D5AB52}"/>
              </a:ext>
            </a:extLst>
          </p:cNvPr>
          <p:cNvSpPr/>
          <p:nvPr/>
        </p:nvSpPr>
        <p:spPr>
          <a:xfrm>
            <a:off x="5590718" y="3282046"/>
            <a:ext cx="57150" cy="48706"/>
          </a:xfrm>
          <a:custGeom>
            <a:avLst/>
            <a:gdLst/>
            <a:ahLst/>
            <a:cxnLst/>
            <a:rect l="0" t="0" r="0" b="0"/>
            <a:pathLst>
              <a:path w="57150" h="57150">
                <a:moveTo>
                  <a:pt x="28575" y="0"/>
                </a:moveTo>
                <a:cubicBezTo>
                  <a:pt x="28575" y="0"/>
                  <a:pt x="57150" y="0"/>
                  <a:pt x="57150" y="28575"/>
                </a:cubicBezTo>
                <a:cubicBezTo>
                  <a:pt x="57150" y="28575"/>
                  <a:pt x="57150" y="57150"/>
                  <a:pt x="28575" y="57150"/>
                </a:cubicBezTo>
                <a:cubicBezTo>
                  <a:pt x="28575" y="57150"/>
                  <a:pt x="0" y="57150"/>
                  <a:pt x="0" y="28575"/>
                </a:cubicBezTo>
                <a:cubicBezTo>
                  <a:pt x="0" y="28575"/>
                  <a:pt x="0" y="0"/>
                  <a:pt x="28575" y="0"/>
                </a:cubicBezTo>
              </a:path>
            </a:pathLst>
          </a:custGeom>
          <a:solidFill>
            <a:srgbClr val="F7D380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0F7F5C6A-B028-AAF1-B272-639692272C3C}"/>
              </a:ext>
            </a:extLst>
          </p:cNvPr>
          <p:cNvGrpSpPr/>
          <p:nvPr/>
        </p:nvGrpSpPr>
        <p:grpSpPr>
          <a:xfrm>
            <a:off x="5390693" y="3282046"/>
            <a:ext cx="257175" cy="48706"/>
            <a:chOff x="2743200" y="3400425"/>
            <a:chExt cx="257175" cy="57150"/>
          </a:xfrm>
        </p:grpSpPr>
        <p:sp>
          <p:nvSpPr>
            <p:cNvPr id="48" name="Rounded Rectangle 6">
              <a:extLst>
                <a:ext uri="{FF2B5EF4-FFF2-40B4-BE49-F238E27FC236}">
                  <a16:creationId xmlns:a16="http://schemas.microsoft.com/office/drawing/2014/main" id="{A71362B0-CD6E-8593-CA11-65BA3D30BA10}"/>
                </a:ext>
              </a:extLst>
            </p:cNvPr>
            <p:cNvSpPr/>
            <p:nvPr/>
          </p:nvSpPr>
          <p:spPr>
            <a:xfrm>
              <a:off x="2943225" y="3400425"/>
              <a:ext cx="57150" cy="57150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28575" y="0"/>
                  </a:moveTo>
                  <a:lnTo>
                    <a:pt x="28575" y="0"/>
                  </a:lnTo>
                  <a:cubicBezTo>
                    <a:pt x="28575" y="0"/>
                    <a:pt x="57150" y="0"/>
                    <a:pt x="57150" y="28575"/>
                  </a:cubicBezTo>
                  <a:lnTo>
                    <a:pt x="57150" y="28575"/>
                  </a:lnTo>
                  <a:cubicBezTo>
                    <a:pt x="57150" y="28575"/>
                    <a:pt x="57150" y="57150"/>
                    <a:pt x="28575" y="57150"/>
                  </a:cubicBezTo>
                  <a:lnTo>
                    <a:pt x="28575" y="57150"/>
                  </a:lnTo>
                  <a:cubicBezTo>
                    <a:pt x="28575" y="57150"/>
                    <a:pt x="0" y="57150"/>
                    <a:pt x="0" y="28575"/>
                  </a:cubicBezTo>
                  <a:lnTo>
                    <a:pt x="0" y="28575"/>
                  </a:lnTo>
                  <a:cubicBezTo>
                    <a:pt x="0" y="28575"/>
                    <a:pt x="0" y="0"/>
                    <a:pt x="28575" y="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9" name="Rounded Rectangle 7">
              <a:extLst>
                <a:ext uri="{FF2B5EF4-FFF2-40B4-BE49-F238E27FC236}">
                  <a16:creationId xmlns:a16="http://schemas.microsoft.com/office/drawing/2014/main" id="{157DBDB8-F66F-2DFE-F496-91FD3C62A8A3}"/>
                </a:ext>
              </a:extLst>
            </p:cNvPr>
            <p:cNvSpPr/>
            <p:nvPr/>
          </p:nvSpPr>
          <p:spPr>
            <a:xfrm>
              <a:off x="2743200" y="3429000"/>
              <a:ext cx="200025" cy="9525"/>
            </a:xfrm>
            <a:custGeom>
              <a:avLst/>
              <a:gdLst/>
              <a:ahLst/>
              <a:cxnLst/>
              <a:rect l="0" t="0" r="0" b="0"/>
              <a:pathLst>
                <a:path w="200025" h="9525">
                  <a:moveTo>
                    <a:pt x="200025" y="0"/>
                  </a:moveTo>
                  <a:lnTo>
                    <a:pt x="0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0" name="Rounded Rectangle 9">
            <a:extLst>
              <a:ext uri="{FF2B5EF4-FFF2-40B4-BE49-F238E27FC236}">
                <a16:creationId xmlns:a16="http://schemas.microsoft.com/office/drawing/2014/main" id="{EF09414D-BEF0-4B90-357E-4E3A8B081FA0}"/>
              </a:ext>
            </a:extLst>
          </p:cNvPr>
          <p:cNvSpPr/>
          <p:nvPr/>
        </p:nvSpPr>
        <p:spPr>
          <a:xfrm>
            <a:off x="5584917" y="2519986"/>
            <a:ext cx="57150" cy="48706"/>
          </a:xfrm>
          <a:custGeom>
            <a:avLst/>
            <a:gdLst/>
            <a:ahLst/>
            <a:cxnLst/>
            <a:rect l="0" t="0" r="0" b="0"/>
            <a:pathLst>
              <a:path w="57150" h="57150">
                <a:moveTo>
                  <a:pt x="28575" y="0"/>
                </a:moveTo>
                <a:cubicBezTo>
                  <a:pt x="28575" y="0"/>
                  <a:pt x="57150" y="0"/>
                  <a:pt x="57150" y="28575"/>
                </a:cubicBezTo>
                <a:cubicBezTo>
                  <a:pt x="57150" y="28575"/>
                  <a:pt x="57150" y="57150"/>
                  <a:pt x="28575" y="57150"/>
                </a:cubicBezTo>
                <a:cubicBezTo>
                  <a:pt x="28575" y="57150"/>
                  <a:pt x="0" y="57150"/>
                  <a:pt x="0" y="28575"/>
                </a:cubicBezTo>
                <a:cubicBezTo>
                  <a:pt x="0" y="28575"/>
                  <a:pt x="0" y="0"/>
                  <a:pt x="28575" y="0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51" name="Group 12">
            <a:extLst>
              <a:ext uri="{FF2B5EF4-FFF2-40B4-BE49-F238E27FC236}">
                <a16:creationId xmlns:a16="http://schemas.microsoft.com/office/drawing/2014/main" id="{0BE47033-F4D6-5A2F-E2F1-EFC747901FCA}"/>
              </a:ext>
            </a:extLst>
          </p:cNvPr>
          <p:cNvGrpSpPr/>
          <p:nvPr/>
        </p:nvGrpSpPr>
        <p:grpSpPr>
          <a:xfrm>
            <a:off x="5590718" y="2513398"/>
            <a:ext cx="257175" cy="48706"/>
            <a:chOff x="2943225" y="2486025"/>
            <a:chExt cx="257175" cy="57150"/>
          </a:xfrm>
        </p:grpSpPr>
        <p:sp>
          <p:nvSpPr>
            <p:cNvPr id="52" name="Rounded Rectangle 10">
              <a:extLst>
                <a:ext uri="{FF2B5EF4-FFF2-40B4-BE49-F238E27FC236}">
                  <a16:creationId xmlns:a16="http://schemas.microsoft.com/office/drawing/2014/main" id="{55F54B3A-4AA6-5BF8-E0F6-0EFB3A542E95}"/>
                </a:ext>
              </a:extLst>
            </p:cNvPr>
            <p:cNvSpPr/>
            <p:nvPr/>
          </p:nvSpPr>
          <p:spPr>
            <a:xfrm>
              <a:off x="2943225" y="2486025"/>
              <a:ext cx="57150" cy="57150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28575" y="0"/>
                  </a:moveTo>
                  <a:lnTo>
                    <a:pt x="28575" y="0"/>
                  </a:lnTo>
                  <a:cubicBezTo>
                    <a:pt x="28575" y="0"/>
                    <a:pt x="57150" y="0"/>
                    <a:pt x="57150" y="28575"/>
                  </a:cubicBezTo>
                  <a:lnTo>
                    <a:pt x="57150" y="28575"/>
                  </a:lnTo>
                  <a:cubicBezTo>
                    <a:pt x="57150" y="28575"/>
                    <a:pt x="57150" y="57150"/>
                    <a:pt x="28575" y="57150"/>
                  </a:cubicBezTo>
                  <a:lnTo>
                    <a:pt x="28575" y="57150"/>
                  </a:lnTo>
                  <a:cubicBezTo>
                    <a:pt x="28575" y="57150"/>
                    <a:pt x="0" y="57150"/>
                    <a:pt x="0" y="28575"/>
                  </a:cubicBezTo>
                  <a:lnTo>
                    <a:pt x="0" y="28575"/>
                  </a:lnTo>
                  <a:cubicBezTo>
                    <a:pt x="0" y="28575"/>
                    <a:pt x="0" y="0"/>
                    <a:pt x="28575" y="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3" name="Rounded Rectangle 11">
              <a:extLst>
                <a:ext uri="{FF2B5EF4-FFF2-40B4-BE49-F238E27FC236}">
                  <a16:creationId xmlns:a16="http://schemas.microsoft.com/office/drawing/2014/main" id="{8E07FEDD-5DB0-FEA3-000A-BB1CF2B570D0}"/>
                </a:ext>
              </a:extLst>
            </p:cNvPr>
            <p:cNvSpPr/>
            <p:nvPr/>
          </p:nvSpPr>
          <p:spPr>
            <a:xfrm>
              <a:off x="3000375" y="2514600"/>
              <a:ext cx="200025" cy="9525"/>
            </a:xfrm>
            <a:custGeom>
              <a:avLst/>
              <a:gdLst/>
              <a:ahLst/>
              <a:cxnLst/>
              <a:rect l="0" t="0" r="0" b="0"/>
              <a:pathLst>
                <a:path w="200025" h="9525">
                  <a:moveTo>
                    <a:pt x="200025" y="0"/>
                  </a:moveTo>
                  <a:lnTo>
                    <a:pt x="0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4" name="Rounded Rectangle 13">
            <a:extLst>
              <a:ext uri="{FF2B5EF4-FFF2-40B4-BE49-F238E27FC236}">
                <a16:creationId xmlns:a16="http://schemas.microsoft.com/office/drawing/2014/main" id="{DD25AF33-8358-26AE-DB36-60ED54096F72}"/>
              </a:ext>
            </a:extLst>
          </p:cNvPr>
          <p:cNvSpPr/>
          <p:nvPr/>
        </p:nvSpPr>
        <p:spPr>
          <a:xfrm>
            <a:off x="5578991" y="1733185"/>
            <a:ext cx="57150" cy="48706"/>
          </a:xfrm>
          <a:custGeom>
            <a:avLst/>
            <a:gdLst/>
            <a:ahLst/>
            <a:cxnLst/>
            <a:rect l="0" t="0" r="0" b="0"/>
            <a:pathLst>
              <a:path w="57150" h="57150">
                <a:moveTo>
                  <a:pt x="28575" y="0"/>
                </a:moveTo>
                <a:cubicBezTo>
                  <a:pt x="28575" y="0"/>
                  <a:pt x="57150" y="0"/>
                  <a:pt x="57150" y="28575"/>
                </a:cubicBezTo>
                <a:cubicBezTo>
                  <a:pt x="57150" y="28575"/>
                  <a:pt x="57150" y="57150"/>
                  <a:pt x="28575" y="57150"/>
                </a:cubicBezTo>
                <a:cubicBezTo>
                  <a:pt x="28575" y="57150"/>
                  <a:pt x="0" y="57150"/>
                  <a:pt x="0" y="28575"/>
                </a:cubicBezTo>
                <a:cubicBezTo>
                  <a:pt x="0" y="28575"/>
                  <a:pt x="0" y="0"/>
                  <a:pt x="28575" y="0"/>
                </a:cubicBezTo>
              </a:path>
            </a:pathLst>
          </a:custGeom>
          <a:solidFill>
            <a:srgbClr val="F8B179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55" name="Group 16">
            <a:extLst>
              <a:ext uri="{FF2B5EF4-FFF2-40B4-BE49-F238E27FC236}">
                <a16:creationId xmlns:a16="http://schemas.microsoft.com/office/drawing/2014/main" id="{E1FD836F-4A70-F800-8C45-A3AAFFFC8659}"/>
              </a:ext>
            </a:extLst>
          </p:cNvPr>
          <p:cNvGrpSpPr/>
          <p:nvPr/>
        </p:nvGrpSpPr>
        <p:grpSpPr>
          <a:xfrm>
            <a:off x="5380599" y="1732372"/>
            <a:ext cx="257175" cy="48706"/>
            <a:chOff x="2743200" y="1571625"/>
            <a:chExt cx="257175" cy="57150"/>
          </a:xfrm>
        </p:grpSpPr>
        <p:sp>
          <p:nvSpPr>
            <p:cNvPr id="56" name="Rounded Rectangle 14">
              <a:extLst>
                <a:ext uri="{FF2B5EF4-FFF2-40B4-BE49-F238E27FC236}">
                  <a16:creationId xmlns:a16="http://schemas.microsoft.com/office/drawing/2014/main" id="{0460B923-7123-EC9D-705E-651C198A63F1}"/>
                </a:ext>
              </a:extLst>
            </p:cNvPr>
            <p:cNvSpPr/>
            <p:nvPr/>
          </p:nvSpPr>
          <p:spPr>
            <a:xfrm>
              <a:off x="2943225" y="1571625"/>
              <a:ext cx="57150" cy="57150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28575" y="0"/>
                  </a:moveTo>
                  <a:lnTo>
                    <a:pt x="28575" y="0"/>
                  </a:lnTo>
                  <a:cubicBezTo>
                    <a:pt x="28575" y="0"/>
                    <a:pt x="57150" y="0"/>
                    <a:pt x="57150" y="28575"/>
                  </a:cubicBezTo>
                  <a:lnTo>
                    <a:pt x="57150" y="28575"/>
                  </a:lnTo>
                  <a:cubicBezTo>
                    <a:pt x="57150" y="28575"/>
                    <a:pt x="57150" y="57150"/>
                    <a:pt x="28575" y="57150"/>
                  </a:cubicBezTo>
                  <a:lnTo>
                    <a:pt x="28575" y="57150"/>
                  </a:lnTo>
                  <a:cubicBezTo>
                    <a:pt x="28575" y="57150"/>
                    <a:pt x="0" y="57150"/>
                    <a:pt x="0" y="28575"/>
                  </a:cubicBezTo>
                  <a:lnTo>
                    <a:pt x="0" y="28575"/>
                  </a:lnTo>
                  <a:cubicBezTo>
                    <a:pt x="0" y="28575"/>
                    <a:pt x="0" y="0"/>
                    <a:pt x="28575" y="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7" name="Rounded Rectangle 15">
              <a:extLst>
                <a:ext uri="{FF2B5EF4-FFF2-40B4-BE49-F238E27FC236}">
                  <a16:creationId xmlns:a16="http://schemas.microsoft.com/office/drawing/2014/main" id="{55A90D06-E877-0B85-A2F2-64397038A1CB}"/>
                </a:ext>
              </a:extLst>
            </p:cNvPr>
            <p:cNvSpPr/>
            <p:nvPr/>
          </p:nvSpPr>
          <p:spPr>
            <a:xfrm>
              <a:off x="2743200" y="1600200"/>
              <a:ext cx="200025" cy="9525"/>
            </a:xfrm>
            <a:custGeom>
              <a:avLst/>
              <a:gdLst/>
              <a:ahLst/>
              <a:cxnLst/>
              <a:rect l="0" t="0" r="0" b="0"/>
              <a:pathLst>
                <a:path w="200025" h="9525">
                  <a:moveTo>
                    <a:pt x="200025" y="0"/>
                  </a:moveTo>
                  <a:lnTo>
                    <a:pt x="0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8" name="TextBox 18">
            <a:extLst>
              <a:ext uri="{FF2B5EF4-FFF2-40B4-BE49-F238E27FC236}">
                <a16:creationId xmlns:a16="http://schemas.microsoft.com/office/drawing/2014/main" id="{B72B498F-4E2E-6E5A-1D0F-1755B90985B4}"/>
              </a:ext>
            </a:extLst>
          </p:cNvPr>
          <p:cNvSpPr txBox="1"/>
          <p:nvPr/>
        </p:nvSpPr>
        <p:spPr>
          <a:xfrm>
            <a:off x="4843478" y="1624554"/>
            <a:ext cx="465735" cy="2308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1500" b="1" dirty="0">
                <a:solidFill>
                  <a:srgbClr val="F8B179"/>
                </a:solidFill>
                <a:latin typeface="Fira Sans Extra Condensed Medium" panose="020B0604020202020204" charset="0"/>
              </a:rPr>
              <a:t>2013</a:t>
            </a:r>
          </a:p>
        </p:txBody>
      </p:sp>
      <p:sp>
        <p:nvSpPr>
          <p:cNvPr id="59" name="TextBox 19">
            <a:extLst>
              <a:ext uri="{FF2B5EF4-FFF2-40B4-BE49-F238E27FC236}">
                <a16:creationId xmlns:a16="http://schemas.microsoft.com/office/drawing/2014/main" id="{448035CB-EE13-3720-E263-37E6BCC3D30D}"/>
              </a:ext>
            </a:extLst>
          </p:cNvPr>
          <p:cNvSpPr txBox="1"/>
          <p:nvPr/>
        </p:nvSpPr>
        <p:spPr>
          <a:xfrm>
            <a:off x="3961386" y="1865981"/>
            <a:ext cx="1476375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lang="pt-PT" sz="900" dirty="0">
                <a:solidFill>
                  <a:srgbClr val="484848"/>
                </a:solidFill>
                <a:latin typeface="Fira Sans Extra Condensed Medium"/>
              </a:rPr>
              <a:t>Início da recolha de
dados mensais</a:t>
            </a:r>
          </a:p>
        </p:txBody>
      </p:sp>
      <p:sp>
        <p:nvSpPr>
          <p:cNvPr id="60" name="TextBox 20">
            <a:extLst>
              <a:ext uri="{FF2B5EF4-FFF2-40B4-BE49-F238E27FC236}">
                <a16:creationId xmlns:a16="http://schemas.microsoft.com/office/drawing/2014/main" id="{A207EAC5-D950-CBCE-9DDE-B9B947BB917F}"/>
              </a:ext>
            </a:extLst>
          </p:cNvPr>
          <p:cNvSpPr txBox="1"/>
          <p:nvPr/>
        </p:nvSpPr>
        <p:spPr>
          <a:xfrm>
            <a:off x="5983957" y="2357062"/>
            <a:ext cx="507741" cy="2308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500" b="1" dirty="0">
                <a:solidFill>
                  <a:schemeClr val="accent5">
                    <a:lumMod val="75000"/>
                  </a:schemeClr>
                </a:solidFill>
                <a:latin typeface="Fira Sans Extra Condensed Medium" panose="020B0604020202020204" charset="0"/>
              </a:rPr>
              <a:t>2020</a:t>
            </a: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DB3A7522-5FA0-8B45-0263-977353AE9C35}"/>
              </a:ext>
            </a:extLst>
          </p:cNvPr>
          <p:cNvSpPr txBox="1"/>
          <p:nvPr/>
        </p:nvSpPr>
        <p:spPr>
          <a:xfrm>
            <a:off x="5770510" y="2587034"/>
            <a:ext cx="103295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900" dirty="0">
                <a:solidFill>
                  <a:srgbClr val="484848"/>
                </a:solidFill>
                <a:latin typeface="Fira Sans Extra Condensed Medium" panose="020B0604020202020204" charset="0"/>
              </a:rPr>
              <a:t>Período da pandemia
introduz irregularidade</a:t>
            </a:r>
          </a:p>
        </p:txBody>
      </p:sp>
      <p:sp>
        <p:nvSpPr>
          <p:cNvPr id="62" name="TextBox 22">
            <a:extLst>
              <a:ext uri="{FF2B5EF4-FFF2-40B4-BE49-F238E27FC236}">
                <a16:creationId xmlns:a16="http://schemas.microsoft.com/office/drawing/2014/main" id="{33B8D6B1-0AEA-BB37-0C5A-302758C35B1E}"/>
              </a:ext>
            </a:extLst>
          </p:cNvPr>
          <p:cNvSpPr txBox="1"/>
          <p:nvPr/>
        </p:nvSpPr>
        <p:spPr>
          <a:xfrm>
            <a:off x="4798830" y="3182557"/>
            <a:ext cx="499128" cy="2308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1500" b="1" dirty="0">
                <a:solidFill>
                  <a:srgbClr val="F7D380"/>
                </a:solidFill>
                <a:latin typeface="Fira Sans Extra Condensed Medium" panose="020B0604020202020204" charset="0"/>
              </a:rPr>
              <a:t>2025</a:t>
            </a: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7DCE7E35-915E-B6EE-8558-689F59049321}"/>
              </a:ext>
            </a:extLst>
          </p:cNvPr>
          <p:cNvSpPr txBox="1"/>
          <p:nvPr/>
        </p:nvSpPr>
        <p:spPr>
          <a:xfrm>
            <a:off x="3806931" y="3423818"/>
            <a:ext cx="179348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900" dirty="0">
                <a:solidFill>
                  <a:srgbClr val="484848"/>
                </a:solidFill>
                <a:latin typeface="Fira Sans Extra Condensed Medium" panose="020B0604020202020204" charset="0"/>
              </a:rPr>
              <a:t>Fim da série temporal</a:t>
            </a:r>
          </a:p>
        </p:txBody>
      </p:sp>
      <p:sp>
        <p:nvSpPr>
          <p:cNvPr id="2369" name="Rectangle: Rounded Corners 14">
            <a:extLst>
              <a:ext uri="{FF2B5EF4-FFF2-40B4-BE49-F238E27FC236}">
                <a16:creationId xmlns:a16="http://schemas.microsoft.com/office/drawing/2014/main" id="{0B44AC4C-4A8A-5B59-EFC6-62F122007F9E}"/>
              </a:ext>
            </a:extLst>
          </p:cNvPr>
          <p:cNvSpPr/>
          <p:nvPr/>
        </p:nvSpPr>
        <p:spPr>
          <a:xfrm>
            <a:off x="8019063" y="3406148"/>
            <a:ext cx="615408" cy="1148975"/>
          </a:xfrm>
          <a:prstGeom prst="roundRect">
            <a:avLst/>
          </a:prstGeom>
          <a:solidFill>
            <a:srgbClr val="F7D3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70" name="Marcador de Posição do Número do Diapositivo 2369">
            <a:extLst>
              <a:ext uri="{FF2B5EF4-FFF2-40B4-BE49-F238E27FC236}">
                <a16:creationId xmlns:a16="http://schemas.microsoft.com/office/drawing/2014/main" id="{778A6DEB-2A5A-D64B-2955-971A7E6A1E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82">
          <a:extLst>
            <a:ext uri="{FF2B5EF4-FFF2-40B4-BE49-F238E27FC236}">
              <a16:creationId xmlns:a16="http://schemas.microsoft.com/office/drawing/2014/main" id="{CE9AC66C-D7BA-8855-4B67-FDE35B8D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08721B0A-CD82-A493-B6C5-EA264D3DEB0A}"/>
              </a:ext>
            </a:extLst>
          </p:cNvPr>
          <p:cNvSpPr/>
          <p:nvPr/>
        </p:nvSpPr>
        <p:spPr>
          <a:xfrm>
            <a:off x="749300" y="976115"/>
            <a:ext cx="5518873" cy="3581292"/>
          </a:xfrm>
          <a:prstGeom prst="roundRect">
            <a:avLst>
              <a:gd name="adj" fmla="val 6879"/>
            </a:avLst>
          </a:prstGeom>
          <a:solidFill>
            <a:srgbClr val="F8B1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383" name="Google Shape;2383;p41">
            <a:extLst>
              <a:ext uri="{FF2B5EF4-FFF2-40B4-BE49-F238E27FC236}">
                <a16:creationId xmlns:a16="http://schemas.microsoft.com/office/drawing/2014/main" id="{F2EC2D0B-AABD-6BD6-E8AC-AA1336E22A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01898"/>
            <a:ext cx="8229600" cy="568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en"/>
              <a:t>Análise Exploratória - </a:t>
            </a:r>
            <a:r>
              <a:rPr lang="en" dirty="0"/>
              <a:t>Tratamento dos Dados </a:t>
            </a:r>
            <a:endParaRPr dirty="0"/>
          </a:p>
        </p:txBody>
      </p:sp>
      <p:grpSp>
        <p:nvGrpSpPr>
          <p:cNvPr id="2384" name="Google Shape;2384;p41">
            <a:extLst>
              <a:ext uri="{FF2B5EF4-FFF2-40B4-BE49-F238E27FC236}">
                <a16:creationId xmlns:a16="http://schemas.microsoft.com/office/drawing/2014/main" id="{4F86C204-553B-2EA7-65A4-F14A2A24A3BF}"/>
              </a:ext>
            </a:extLst>
          </p:cNvPr>
          <p:cNvGrpSpPr/>
          <p:nvPr/>
        </p:nvGrpSpPr>
        <p:grpSpPr>
          <a:xfrm>
            <a:off x="3200709" y="976152"/>
            <a:ext cx="5730322" cy="3581321"/>
            <a:chOff x="867012" y="1353277"/>
            <a:chExt cx="7543202" cy="2795712"/>
          </a:xfrm>
        </p:grpSpPr>
        <p:sp>
          <p:nvSpPr>
            <p:cNvPr id="2385" name="Google Shape;2385;p41">
              <a:extLst>
                <a:ext uri="{FF2B5EF4-FFF2-40B4-BE49-F238E27FC236}">
                  <a16:creationId xmlns:a16="http://schemas.microsoft.com/office/drawing/2014/main" id="{1AF2441F-AC92-5E02-C7DC-A5C83980536A}"/>
                </a:ext>
              </a:extLst>
            </p:cNvPr>
            <p:cNvSpPr/>
            <p:nvPr/>
          </p:nvSpPr>
          <p:spPr>
            <a:xfrm>
              <a:off x="5375858" y="1353277"/>
              <a:ext cx="3034356" cy="2795689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86" name="Google Shape;2386;p41">
              <a:extLst>
                <a:ext uri="{FF2B5EF4-FFF2-40B4-BE49-F238E27FC236}">
                  <a16:creationId xmlns:a16="http://schemas.microsoft.com/office/drawing/2014/main" id="{BD32F469-B756-918E-9382-F686855E682D}"/>
                </a:ext>
              </a:extLst>
            </p:cNvPr>
            <p:cNvSpPr/>
            <p:nvPr/>
          </p:nvSpPr>
          <p:spPr>
            <a:xfrm>
              <a:off x="1007069" y="1353300"/>
              <a:ext cx="6505055" cy="2795689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2390" name="Google Shape;2390;p41">
              <a:extLst>
                <a:ext uri="{FF2B5EF4-FFF2-40B4-BE49-F238E27FC236}">
                  <a16:creationId xmlns:a16="http://schemas.microsoft.com/office/drawing/2014/main" id="{6BCD7F73-2E33-963E-96AC-F29D62F18A97}"/>
                </a:ext>
              </a:extLst>
            </p:cNvPr>
            <p:cNvSpPr/>
            <p:nvPr/>
          </p:nvSpPr>
          <p:spPr>
            <a:xfrm>
              <a:off x="7022643" y="2588255"/>
              <a:ext cx="6122" cy="25695"/>
            </a:xfrm>
            <a:custGeom>
              <a:avLst/>
              <a:gdLst/>
              <a:ahLst/>
              <a:cxnLst/>
              <a:rect l="l" t="t" r="r" b="b"/>
              <a:pathLst>
                <a:path w="264" h="1108" extrusionOk="0">
                  <a:moveTo>
                    <a:pt x="99" y="1"/>
                  </a:moveTo>
                  <a:lnTo>
                    <a:pt x="1" y="1009"/>
                  </a:lnTo>
                  <a:lnTo>
                    <a:pt x="1" y="1108"/>
                  </a:lnTo>
                  <a:lnTo>
                    <a:pt x="264" y="1108"/>
                  </a:lnTo>
                  <a:lnTo>
                    <a:pt x="264" y="1009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CC9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1">
              <a:extLst>
                <a:ext uri="{FF2B5EF4-FFF2-40B4-BE49-F238E27FC236}">
                  <a16:creationId xmlns:a16="http://schemas.microsoft.com/office/drawing/2014/main" id="{1639E64C-8365-FE19-21AB-A5751508AE49}"/>
                </a:ext>
              </a:extLst>
            </p:cNvPr>
            <p:cNvSpPr/>
            <p:nvPr/>
          </p:nvSpPr>
          <p:spPr>
            <a:xfrm>
              <a:off x="7021113" y="2584963"/>
              <a:ext cx="8163" cy="6957"/>
            </a:xfrm>
            <a:custGeom>
              <a:avLst/>
              <a:gdLst/>
              <a:ahLst/>
              <a:cxnLst/>
              <a:rect l="l" t="t" r="r" b="b"/>
              <a:pathLst>
                <a:path w="352" h="300" extrusionOk="0">
                  <a:moveTo>
                    <a:pt x="198" y="0"/>
                  </a:moveTo>
                  <a:cubicBezTo>
                    <a:pt x="67" y="0"/>
                    <a:pt x="1" y="165"/>
                    <a:pt x="89" y="252"/>
                  </a:cubicBezTo>
                  <a:cubicBezTo>
                    <a:pt x="121" y="285"/>
                    <a:pt x="161" y="299"/>
                    <a:pt x="199" y="299"/>
                  </a:cubicBezTo>
                  <a:cubicBezTo>
                    <a:pt x="277" y="299"/>
                    <a:pt x="352" y="238"/>
                    <a:pt x="352" y="143"/>
                  </a:cubicBezTo>
                  <a:cubicBezTo>
                    <a:pt x="352" y="66"/>
                    <a:pt x="275" y="0"/>
                    <a:pt x="198" y="0"/>
                  </a:cubicBezTo>
                  <a:close/>
                </a:path>
              </a:pathLst>
            </a:custGeom>
            <a:solidFill>
              <a:srgbClr val="CC9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1">
              <a:extLst>
                <a:ext uri="{FF2B5EF4-FFF2-40B4-BE49-F238E27FC236}">
                  <a16:creationId xmlns:a16="http://schemas.microsoft.com/office/drawing/2014/main" id="{EB193AAE-2CC0-7435-9BA0-68A34478546A}"/>
                </a:ext>
              </a:extLst>
            </p:cNvPr>
            <p:cNvSpPr txBox="1"/>
            <p:nvPr/>
          </p:nvSpPr>
          <p:spPr>
            <a:xfrm>
              <a:off x="867012" y="1418893"/>
              <a:ext cx="3569407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 Medium" panose="020B0604020202020204" charset="0"/>
                  <a:ea typeface="Fira Sans Extra Condensed"/>
                  <a:cs typeface="Fira Sans Extra Condensed"/>
                  <a:sym typeface="Fira Sans Extra Condensed"/>
                </a:rPr>
                <a:t>Série com Corte Covid-19</a:t>
              </a:r>
              <a:endParaRPr sz="1600" b="1" dirty="0">
                <a:solidFill>
                  <a:srgbClr val="000000"/>
                </a:solidFill>
                <a:latin typeface="Fira Sans Extra Condensed Medium" panose="020B060402020202020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6" name="Gráfico 5" descr="Ponto de Interrogação com preenchimento sólido">
            <a:extLst>
              <a:ext uri="{FF2B5EF4-FFF2-40B4-BE49-F238E27FC236}">
                <a16:creationId xmlns:a16="http://schemas.microsoft.com/office/drawing/2014/main" id="{BE73D32C-46B4-4FEC-8C03-7F2C1DCBF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8102" y="2491647"/>
            <a:ext cx="542659" cy="5426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4FDCD3-B5F9-B65D-0685-74DB3A38C559}"/>
              </a:ext>
            </a:extLst>
          </p:cNvPr>
          <p:cNvSpPr/>
          <p:nvPr/>
        </p:nvSpPr>
        <p:spPr>
          <a:xfrm>
            <a:off x="412341" y="923119"/>
            <a:ext cx="463772" cy="36875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4CAB9D-5C62-B399-024B-7E0A8AD93816}"/>
              </a:ext>
            </a:extLst>
          </p:cNvPr>
          <p:cNvSpPr/>
          <p:nvPr/>
        </p:nvSpPr>
        <p:spPr>
          <a:xfrm>
            <a:off x="286351" y="976248"/>
            <a:ext cx="1272151" cy="3581292"/>
          </a:xfrm>
          <a:prstGeom prst="roundRect">
            <a:avLst>
              <a:gd name="adj" fmla="val 6879"/>
            </a:avLst>
          </a:prstGeom>
          <a:solidFill>
            <a:srgbClr val="FA72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Google Shape;2419;p41">
            <a:extLst>
              <a:ext uri="{FF2B5EF4-FFF2-40B4-BE49-F238E27FC236}">
                <a16:creationId xmlns:a16="http://schemas.microsoft.com/office/drawing/2014/main" id="{F90E3E37-EFFA-7F28-79A2-8BD4E8E44068}"/>
              </a:ext>
            </a:extLst>
          </p:cNvPr>
          <p:cNvSpPr txBox="1"/>
          <p:nvPr/>
        </p:nvSpPr>
        <p:spPr>
          <a:xfrm>
            <a:off x="-336353" y="1117764"/>
            <a:ext cx="2459757" cy="51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b="1" dirty="0">
                <a:latin typeface="Fira Sans Extra Condensed Medium" panose="020B0604020202020204" charset="0"/>
                <a:ea typeface="Fira Sans Extra Condensed"/>
                <a:cs typeface="Fira Sans Extra Condensed"/>
                <a:sym typeface="Fira Sans Extra Condensed"/>
              </a:rPr>
              <a:t>Série Inicial</a:t>
            </a:r>
            <a:endParaRPr lang="pt-PT" sz="1000" b="1" dirty="0">
              <a:solidFill>
                <a:srgbClr val="000000"/>
              </a:solidFill>
              <a:latin typeface="Fira Sans Extra Condensed Medium" panose="020B060402020202020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8B4C63-0BCB-33C9-48C9-ABABC4812FDF}"/>
              </a:ext>
            </a:extLst>
          </p:cNvPr>
          <p:cNvSpPr/>
          <p:nvPr/>
        </p:nvSpPr>
        <p:spPr>
          <a:xfrm>
            <a:off x="8173351" y="975399"/>
            <a:ext cx="463772" cy="910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703EB-BDC6-3E1B-7DA3-86D464D20D30}"/>
              </a:ext>
            </a:extLst>
          </p:cNvPr>
          <p:cNvSpPr/>
          <p:nvPr/>
        </p:nvSpPr>
        <p:spPr>
          <a:xfrm>
            <a:off x="8173351" y="3653113"/>
            <a:ext cx="463772" cy="910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3F82CA-314E-5468-A6E0-473CABD08448}"/>
              </a:ext>
            </a:extLst>
          </p:cNvPr>
          <p:cNvSpPr/>
          <p:nvPr/>
        </p:nvSpPr>
        <p:spPr>
          <a:xfrm>
            <a:off x="8002377" y="982568"/>
            <a:ext cx="615408" cy="1148975"/>
          </a:xfrm>
          <a:prstGeom prst="roundRect">
            <a:avLst/>
          </a:prstGeom>
          <a:solidFill>
            <a:srgbClr val="F7D3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9B8F7F8-FEC3-8AB6-FCDF-DB6AFB43D5CC}"/>
              </a:ext>
            </a:extLst>
          </p:cNvPr>
          <p:cNvSpPr/>
          <p:nvPr/>
        </p:nvSpPr>
        <p:spPr>
          <a:xfrm>
            <a:off x="7796022" y="3413389"/>
            <a:ext cx="820516" cy="1148975"/>
          </a:xfrm>
          <a:prstGeom prst="roundRect">
            <a:avLst/>
          </a:prstGeom>
          <a:solidFill>
            <a:srgbClr val="F7D3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Google Shape;2419;p41">
            <a:extLst>
              <a:ext uri="{FF2B5EF4-FFF2-40B4-BE49-F238E27FC236}">
                <a16:creationId xmlns:a16="http://schemas.microsoft.com/office/drawing/2014/main" id="{31125E89-9497-EFB9-9913-CA9F627E833B}"/>
              </a:ext>
            </a:extLst>
          </p:cNvPr>
          <p:cNvSpPr txBox="1"/>
          <p:nvPr/>
        </p:nvSpPr>
        <p:spPr>
          <a:xfrm>
            <a:off x="6876809" y="1119845"/>
            <a:ext cx="2459757" cy="51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b="1" dirty="0">
                <a:latin typeface="Fira Sans Extra Condensed Medium" panose="020B0604020202020204" charset="0"/>
                <a:ea typeface="Fira Sans Extra Condensed"/>
                <a:cs typeface="Fira Sans Extra Condensed"/>
                <a:sym typeface="Fira Sans Extra Condensed"/>
              </a:rPr>
              <a:t>Série Final</a:t>
            </a:r>
            <a:endParaRPr lang="pt-PT" sz="1000" b="1" dirty="0">
              <a:solidFill>
                <a:srgbClr val="000000"/>
              </a:solidFill>
              <a:latin typeface="Fira Sans Extra Condensed Medium" panose="020B060402020202020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2" name="Imagem 31" descr="Uma imagem com texto, escrita à mão, file, Tipo de letra&#10;&#10;Os conteúdos gerados por IA podem estar incorretos.">
            <a:extLst>
              <a:ext uri="{FF2B5EF4-FFF2-40B4-BE49-F238E27FC236}">
                <a16:creationId xmlns:a16="http://schemas.microsoft.com/office/drawing/2014/main" id="{8F38EF1E-4AC4-7205-F6AF-070DBA138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318" y="1658903"/>
            <a:ext cx="3479332" cy="2328973"/>
          </a:xfrm>
          <a:prstGeom prst="roundRect">
            <a:avLst>
              <a:gd name="adj" fmla="val 5904"/>
            </a:avLst>
          </a:prstGeom>
          <a:solidFill>
            <a:schemeClr val="bg1"/>
          </a:solidFill>
          <a:ln>
            <a:noFill/>
          </a:ln>
          <a:effectLst>
            <a:outerShdw blurRad="76200" dist="38100" dir="7800000" algn="tl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915B0-EFFF-282B-24AD-ED57880F4002}"/>
              </a:ext>
            </a:extLst>
          </p:cNvPr>
          <p:cNvSpPr txBox="1"/>
          <p:nvPr/>
        </p:nvSpPr>
        <p:spPr>
          <a:xfrm rot="16200000">
            <a:off x="1765707" y="2609407"/>
            <a:ext cx="1009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 Extra Condensed Medium" panose="020B0604020202020204" charset="0"/>
              </a:rPr>
              <a:t>Turistas (milhões)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0DE2E-5A67-98BD-4A24-922EEDBF3111}"/>
              </a:ext>
            </a:extLst>
          </p:cNvPr>
          <p:cNvSpPr txBox="1"/>
          <p:nvPr/>
        </p:nvSpPr>
        <p:spPr>
          <a:xfrm>
            <a:off x="3665527" y="3820423"/>
            <a:ext cx="4637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 Extra Condensed Medium" panose="020B0604020202020204" charset="0"/>
              </a:rPr>
              <a:t>Meses</a:t>
            </a:r>
            <a:endParaRPr lang="pt-PT" sz="1050" dirty="0">
              <a:solidFill>
                <a:schemeClr val="tx1">
                  <a:lumMod val="50000"/>
                  <a:lumOff val="50000"/>
                </a:schemeClr>
              </a:solidFill>
              <a:latin typeface="Fira Sans Extra Condensed Medium" panose="020B0604020202020204" charset="0"/>
            </a:endParaRPr>
          </a:p>
        </p:txBody>
      </p:sp>
      <p:sp>
        <p:nvSpPr>
          <p:cNvPr id="26" name="Rounded Rectangle 19">
            <a:extLst>
              <a:ext uri="{FF2B5EF4-FFF2-40B4-BE49-F238E27FC236}">
                <a16:creationId xmlns:a16="http://schemas.microsoft.com/office/drawing/2014/main" id="{1CB595EB-CD10-87FB-6CC2-F6BE225EB074}"/>
              </a:ext>
            </a:extLst>
          </p:cNvPr>
          <p:cNvSpPr/>
          <p:nvPr/>
        </p:nvSpPr>
        <p:spPr>
          <a:xfrm>
            <a:off x="7211340" y="2376399"/>
            <a:ext cx="187382" cy="165510"/>
          </a:xfrm>
          <a:custGeom>
            <a:avLst/>
            <a:gdLst/>
            <a:ahLst/>
            <a:cxnLst/>
            <a:rect l="0" t="0" r="0" b="0"/>
            <a:pathLst>
              <a:path w="335002" h="322845">
                <a:moveTo>
                  <a:pt x="22963" y="166150"/>
                </a:moveTo>
                <a:cubicBezTo>
                  <a:pt x="22963" y="80356"/>
                  <a:pt x="92513" y="10806"/>
                  <a:pt x="178307" y="10806"/>
                </a:cubicBezTo>
                <a:cubicBezTo>
                  <a:pt x="264102" y="10806"/>
                  <a:pt x="333652" y="80356"/>
                  <a:pt x="333652" y="166150"/>
                </a:cubicBezTo>
                <a:cubicBezTo>
                  <a:pt x="333652" y="251944"/>
                  <a:pt x="264102" y="321494"/>
                  <a:pt x="178307" y="321494"/>
                </a:cubicBezTo>
                <a:cubicBezTo>
                  <a:pt x="92513" y="321494"/>
                  <a:pt x="22963" y="251944"/>
                  <a:pt x="22963" y="166150"/>
                </a:cubicBezTo>
                <a:close/>
                <a:moveTo>
                  <a:pt x="178307" y="62583"/>
                </a:moveTo>
                <a:cubicBezTo>
                  <a:pt x="199071" y="62557"/>
                  <a:pt x="219358" y="68800"/>
                  <a:pt x="236514" y="80495"/>
                </a:cubicBezTo>
                <a:lnTo>
                  <a:pt x="92652" y="224343"/>
                </a:lnTo>
                <a:cubicBezTo>
                  <a:pt x="71092" y="192619"/>
                  <a:pt x="68834" y="151576"/>
                  <a:pt x="86783" y="117677"/>
                </a:cubicBezTo>
                <a:cubicBezTo>
                  <a:pt x="104733" y="83779"/>
                  <a:pt x="139950" y="62580"/>
                  <a:pt x="178307" y="62583"/>
                </a:cubicBezTo>
                <a:close/>
                <a:moveTo>
                  <a:pt x="120101" y="251805"/>
                </a:moveTo>
                <a:lnTo>
                  <a:pt x="263963" y="107943"/>
                </a:lnTo>
                <a:cubicBezTo>
                  <a:pt x="291924" y="149058"/>
                  <a:pt x="286717" y="204242"/>
                  <a:pt x="251558" y="239401"/>
                </a:cubicBezTo>
                <a:cubicBezTo>
                  <a:pt x="216400" y="274560"/>
                  <a:pt x="161215" y="279767"/>
                  <a:pt x="120101" y="251805"/>
                </a:cubicBezTo>
                <a:close/>
                <a:moveTo>
                  <a:pt x="22963" y="166150"/>
                </a:moveTo>
                <a:cubicBezTo>
                  <a:pt x="0" y="248550"/>
                  <a:pt x="93206" y="321494"/>
                  <a:pt x="178307" y="321494"/>
                </a:cubicBezTo>
                <a:cubicBezTo>
                  <a:pt x="264760" y="322845"/>
                  <a:pt x="332301" y="252602"/>
                  <a:pt x="333652" y="166150"/>
                </a:cubicBezTo>
                <a:cubicBezTo>
                  <a:pt x="335002" y="79698"/>
                  <a:pt x="263409" y="0"/>
                  <a:pt x="178307" y="10806"/>
                </a:cubicBezTo>
                <a:cubicBezTo>
                  <a:pt x="93206" y="21613"/>
                  <a:pt x="37822" y="81049"/>
                  <a:pt x="22963" y="166150"/>
                </a:cubicBezTo>
                <a:moveTo>
                  <a:pt x="178307" y="62137"/>
                </a:moveTo>
                <a:cubicBezTo>
                  <a:pt x="198570" y="64839"/>
                  <a:pt x="217481" y="70242"/>
                  <a:pt x="236393" y="81049"/>
                </a:cubicBezTo>
                <a:cubicBezTo>
                  <a:pt x="183711" y="124275"/>
                  <a:pt x="137783" y="174255"/>
                  <a:pt x="93206" y="224235"/>
                </a:cubicBezTo>
                <a:cubicBezTo>
                  <a:pt x="79698" y="187763"/>
                  <a:pt x="63488" y="148589"/>
                  <a:pt x="86452" y="117521"/>
                </a:cubicBezTo>
                <a:cubicBezTo>
                  <a:pt x="109416" y="86452"/>
                  <a:pt x="140485" y="56734"/>
                  <a:pt x="178307" y="62137"/>
                </a:cubicBezTo>
                <a:moveTo>
                  <a:pt x="120222" y="251252"/>
                </a:moveTo>
                <a:cubicBezTo>
                  <a:pt x="156694" y="194517"/>
                  <a:pt x="205324" y="143186"/>
                  <a:pt x="263409" y="108065"/>
                </a:cubicBezTo>
                <a:cubicBezTo>
                  <a:pt x="298530" y="143186"/>
                  <a:pt x="286373" y="203973"/>
                  <a:pt x="251252" y="239094"/>
                </a:cubicBezTo>
                <a:cubicBezTo>
                  <a:pt x="216130" y="274216"/>
                  <a:pt x="159396" y="282321"/>
                  <a:pt x="120222" y="251252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3507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6" name="Rounded Rectangle 20">
            <a:extLst>
              <a:ext uri="{FF2B5EF4-FFF2-40B4-BE49-F238E27FC236}">
                <a16:creationId xmlns:a16="http://schemas.microsoft.com/office/drawing/2014/main" id="{97A9DD21-0791-375D-4315-BFE1662185B9}"/>
              </a:ext>
            </a:extLst>
          </p:cNvPr>
          <p:cNvSpPr/>
          <p:nvPr/>
        </p:nvSpPr>
        <p:spPr>
          <a:xfrm>
            <a:off x="5855486" y="2894889"/>
            <a:ext cx="116891" cy="80612"/>
          </a:xfrm>
          <a:custGeom>
            <a:avLst/>
            <a:gdLst/>
            <a:ahLst/>
            <a:cxnLst/>
            <a:rect l="0" t="0" r="0" b="0"/>
            <a:pathLst>
              <a:path w="299881" h="268812">
                <a:moveTo>
                  <a:pt x="0" y="99852"/>
                </a:moveTo>
                <a:lnTo>
                  <a:pt x="40524" y="160639"/>
                </a:lnTo>
                <a:lnTo>
                  <a:pt x="87803" y="106606"/>
                </a:lnTo>
                <a:moveTo>
                  <a:pt x="40524" y="160666"/>
                </a:moveTo>
                <a:lnTo>
                  <a:pt x="40524" y="140485"/>
                </a:lnTo>
                <a:cubicBezTo>
                  <a:pt x="40524" y="69611"/>
                  <a:pt x="97978" y="12157"/>
                  <a:pt x="168852" y="12157"/>
                </a:cubicBezTo>
                <a:cubicBezTo>
                  <a:pt x="239725" y="12157"/>
                  <a:pt x="297180" y="69611"/>
                  <a:pt x="297180" y="140485"/>
                </a:cubicBezTo>
                <a:cubicBezTo>
                  <a:pt x="297180" y="211358"/>
                  <a:pt x="239725" y="268812"/>
                  <a:pt x="168852" y="268812"/>
                </a:cubicBezTo>
                <a:moveTo>
                  <a:pt x="0" y="99960"/>
                </a:moveTo>
                <a:cubicBezTo>
                  <a:pt x="13508" y="120222"/>
                  <a:pt x="21613" y="145888"/>
                  <a:pt x="40524" y="160747"/>
                </a:cubicBezTo>
                <a:cubicBezTo>
                  <a:pt x="56734" y="141835"/>
                  <a:pt x="70242" y="122924"/>
                  <a:pt x="87803" y="106714"/>
                </a:cubicBezTo>
                <a:moveTo>
                  <a:pt x="168852" y="268812"/>
                </a:moveTo>
                <a:cubicBezTo>
                  <a:pt x="239094" y="266111"/>
                  <a:pt x="294478" y="210727"/>
                  <a:pt x="297180" y="140485"/>
                </a:cubicBezTo>
                <a:cubicBezTo>
                  <a:pt x="299881" y="70242"/>
                  <a:pt x="239094" y="0"/>
                  <a:pt x="168852" y="12157"/>
                </a:cubicBezTo>
                <a:cubicBezTo>
                  <a:pt x="98609" y="24314"/>
                  <a:pt x="40524" y="70242"/>
                  <a:pt x="40524" y="140485"/>
                </a:cubicBezTo>
                <a:cubicBezTo>
                  <a:pt x="40524" y="147239"/>
                  <a:pt x="40524" y="153993"/>
                  <a:pt x="40524" y="160747"/>
                </a:cubicBezTo>
              </a:path>
            </a:pathLst>
          </a:custGeom>
          <a:noFill/>
          <a:ln w="13507">
            <a:solidFill>
              <a:srgbClr val="8EDEB8"/>
            </a:solidFill>
          </a:ln>
        </p:spPr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40" name="Rounded Rectangle 21">
            <a:extLst>
              <a:ext uri="{FF2B5EF4-FFF2-40B4-BE49-F238E27FC236}">
                <a16:creationId xmlns:a16="http://schemas.microsoft.com/office/drawing/2014/main" id="{FA017D40-DF9C-E8BE-CE67-FD108609F971}"/>
              </a:ext>
            </a:extLst>
          </p:cNvPr>
          <p:cNvSpPr/>
          <p:nvPr/>
        </p:nvSpPr>
        <p:spPr>
          <a:xfrm>
            <a:off x="7282349" y="3302793"/>
            <a:ext cx="132237" cy="128951"/>
          </a:xfrm>
          <a:custGeom>
            <a:avLst/>
            <a:gdLst/>
            <a:ahLst/>
            <a:cxnLst/>
            <a:rect l="0" t="0" r="0" b="0"/>
            <a:pathLst>
              <a:path w="278268" h="313389">
                <a:moveTo>
                  <a:pt x="274122" y="267480"/>
                </a:moveTo>
                <a:lnTo>
                  <a:pt x="274122" y="89053"/>
                </a:lnTo>
                <a:cubicBezTo>
                  <a:pt x="274121" y="83654"/>
                  <a:pt x="271977" y="78477"/>
                  <a:pt x="268161" y="74659"/>
                </a:cubicBezTo>
                <a:lnTo>
                  <a:pt x="229162" y="35658"/>
                </a:lnTo>
                <a:cubicBezTo>
                  <a:pt x="225343" y="31842"/>
                  <a:pt x="220165" y="29698"/>
                  <a:pt x="214767" y="29697"/>
                </a:cubicBezTo>
                <a:lnTo>
                  <a:pt x="70431" y="29697"/>
                </a:lnTo>
                <a:cubicBezTo>
                  <a:pt x="65029" y="29697"/>
                  <a:pt x="59847" y="31843"/>
                  <a:pt x="56028" y="35663"/>
                </a:cubicBezTo>
                <a:cubicBezTo>
                  <a:pt x="52208" y="39483"/>
                  <a:pt x="50061" y="44664"/>
                  <a:pt x="50061" y="50066"/>
                </a:cubicBezTo>
                <a:lnTo>
                  <a:pt x="50061" y="274128"/>
                </a:lnTo>
                <a:cubicBezTo>
                  <a:pt x="50061" y="279530"/>
                  <a:pt x="52208" y="284710"/>
                  <a:pt x="56028" y="288530"/>
                </a:cubicBezTo>
                <a:cubicBezTo>
                  <a:pt x="59847" y="292350"/>
                  <a:pt x="65029" y="294497"/>
                  <a:pt x="70431" y="294497"/>
                </a:cubicBezTo>
                <a:lnTo>
                  <a:pt x="247106" y="294497"/>
                </a:lnTo>
                <a:cubicBezTo>
                  <a:pt x="262027" y="294497"/>
                  <a:pt x="274122" y="282402"/>
                  <a:pt x="274122" y="267480"/>
                </a:cubicBezTo>
                <a:close/>
                <a:moveTo>
                  <a:pt x="0" y="0"/>
                </a:moveTo>
                <a:moveTo>
                  <a:pt x="106759" y="313100"/>
                </a:moveTo>
                <a:lnTo>
                  <a:pt x="106759" y="11097"/>
                </a:lnTo>
                <a:moveTo>
                  <a:pt x="0" y="0"/>
                </a:moveTo>
                <a:moveTo>
                  <a:pt x="183930" y="133093"/>
                </a:moveTo>
                <a:lnTo>
                  <a:pt x="183930" y="87216"/>
                </a:lnTo>
                <a:lnTo>
                  <a:pt x="106771" y="87216"/>
                </a:lnTo>
                <a:lnTo>
                  <a:pt x="106771" y="133093"/>
                </a:lnTo>
                <a:close/>
                <a:moveTo>
                  <a:pt x="0" y="0"/>
                </a:moveTo>
                <a:moveTo>
                  <a:pt x="222871" y="230496"/>
                </a:moveTo>
                <a:lnTo>
                  <a:pt x="222871" y="184620"/>
                </a:lnTo>
                <a:lnTo>
                  <a:pt x="106755" y="184620"/>
                </a:lnTo>
                <a:lnTo>
                  <a:pt x="106755" y="230496"/>
                </a:lnTo>
                <a:close/>
                <a:moveTo>
                  <a:pt x="274216" y="267461"/>
                </a:moveTo>
                <a:cubicBezTo>
                  <a:pt x="278268" y="282320"/>
                  <a:pt x="262058" y="291776"/>
                  <a:pt x="247199" y="294478"/>
                </a:cubicBezTo>
                <a:cubicBezTo>
                  <a:pt x="189114" y="305284"/>
                  <a:pt x="129678" y="294478"/>
                  <a:pt x="70242" y="294478"/>
                </a:cubicBezTo>
                <a:cubicBezTo>
                  <a:pt x="64839" y="294478"/>
                  <a:pt x="59436" y="293127"/>
                  <a:pt x="55383" y="289075"/>
                </a:cubicBezTo>
                <a:cubicBezTo>
                  <a:pt x="52681" y="283671"/>
                  <a:pt x="49980" y="279619"/>
                  <a:pt x="49980" y="274216"/>
                </a:cubicBezTo>
                <a:cubicBezTo>
                  <a:pt x="56734" y="199921"/>
                  <a:pt x="47278" y="124275"/>
                  <a:pt x="49980" y="49980"/>
                </a:cubicBezTo>
                <a:cubicBezTo>
                  <a:pt x="49980" y="44577"/>
                  <a:pt x="51331" y="37822"/>
                  <a:pt x="55383" y="35121"/>
                </a:cubicBezTo>
                <a:cubicBezTo>
                  <a:pt x="60786" y="33770"/>
                  <a:pt x="64839" y="31068"/>
                  <a:pt x="70242" y="29717"/>
                </a:cubicBezTo>
                <a:cubicBezTo>
                  <a:pt x="117521" y="21613"/>
                  <a:pt x="166150" y="31068"/>
                  <a:pt x="214780" y="29717"/>
                </a:cubicBezTo>
                <a:cubicBezTo>
                  <a:pt x="220183" y="29717"/>
                  <a:pt x="225586" y="32419"/>
                  <a:pt x="229639" y="35121"/>
                </a:cubicBezTo>
                <a:cubicBezTo>
                  <a:pt x="243147" y="47278"/>
                  <a:pt x="255304" y="62137"/>
                  <a:pt x="268812" y="74295"/>
                </a:cubicBezTo>
                <a:cubicBezTo>
                  <a:pt x="271514" y="78347"/>
                  <a:pt x="275566" y="83750"/>
                  <a:pt x="274216" y="89153"/>
                </a:cubicBezTo>
                <a:cubicBezTo>
                  <a:pt x="256655" y="145888"/>
                  <a:pt x="278268" y="208025"/>
                  <a:pt x="274216" y="267461"/>
                </a:cubicBezTo>
                <a:moveTo>
                  <a:pt x="0" y="0"/>
                </a:moveTo>
                <a:moveTo>
                  <a:pt x="106714" y="10806"/>
                </a:moveTo>
                <a:cubicBezTo>
                  <a:pt x="110767" y="112117"/>
                  <a:pt x="90504" y="213429"/>
                  <a:pt x="106714" y="313389"/>
                </a:cubicBezTo>
                <a:moveTo>
                  <a:pt x="0" y="0"/>
                </a:moveTo>
                <a:moveTo>
                  <a:pt x="183711" y="133730"/>
                </a:moveTo>
                <a:cubicBezTo>
                  <a:pt x="183711" y="117521"/>
                  <a:pt x="178307" y="101311"/>
                  <a:pt x="183711" y="87803"/>
                </a:cubicBezTo>
                <a:cubicBezTo>
                  <a:pt x="159396" y="81049"/>
                  <a:pt x="131029" y="95908"/>
                  <a:pt x="106714" y="87803"/>
                </a:cubicBezTo>
                <a:cubicBezTo>
                  <a:pt x="112117" y="101311"/>
                  <a:pt x="105363" y="117521"/>
                  <a:pt x="106714" y="133730"/>
                </a:cubicBezTo>
                <a:cubicBezTo>
                  <a:pt x="132380" y="136432"/>
                  <a:pt x="158045" y="135081"/>
                  <a:pt x="183711" y="133730"/>
                </a:cubicBezTo>
                <a:moveTo>
                  <a:pt x="0" y="0"/>
                </a:moveTo>
                <a:moveTo>
                  <a:pt x="222885" y="230989"/>
                </a:moveTo>
                <a:cubicBezTo>
                  <a:pt x="226937" y="216130"/>
                  <a:pt x="222885" y="199921"/>
                  <a:pt x="222885" y="185062"/>
                </a:cubicBezTo>
                <a:cubicBezTo>
                  <a:pt x="183711" y="182360"/>
                  <a:pt x="143186" y="171553"/>
                  <a:pt x="106714" y="185062"/>
                </a:cubicBezTo>
                <a:cubicBezTo>
                  <a:pt x="104012" y="199921"/>
                  <a:pt x="110767" y="216130"/>
                  <a:pt x="106714" y="230989"/>
                </a:cubicBezTo>
                <a:cubicBezTo>
                  <a:pt x="145888" y="228288"/>
                  <a:pt x="185062" y="222885"/>
                  <a:pt x="222885" y="230989"/>
                </a:cubicBezTo>
              </a:path>
            </a:pathLst>
          </a:custGeom>
          <a:noFill/>
          <a:ln w="9525">
            <a:solidFill>
              <a:srgbClr val="C1E757"/>
            </a:solidFill>
          </a:ln>
        </p:spPr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87FDAA08-104B-0AB1-9B23-8012E69CD9A5}"/>
              </a:ext>
            </a:extLst>
          </p:cNvPr>
          <p:cNvSpPr/>
          <p:nvPr/>
        </p:nvSpPr>
        <p:spPr>
          <a:xfrm>
            <a:off x="5972377" y="1882681"/>
            <a:ext cx="1513374" cy="196896"/>
          </a:xfrm>
          <a:prstGeom prst="roundRect">
            <a:avLst/>
          </a:prstGeom>
          <a:solidFill>
            <a:srgbClr val="97B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56ECDF0-C7F3-FCBE-E525-0FEEC25C95ED}"/>
              </a:ext>
            </a:extLst>
          </p:cNvPr>
          <p:cNvSpPr txBox="1"/>
          <p:nvPr/>
        </p:nvSpPr>
        <p:spPr>
          <a:xfrm>
            <a:off x="5989936" y="1912532"/>
            <a:ext cx="1461939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900" b="0" dirty="0">
                <a:solidFill>
                  <a:srgbClr val="484848"/>
                </a:solidFill>
                <a:latin typeface="Fira Sans Extra Condensed Medium" panose="020B0604020202020204" charset="0"/>
              </a:rPr>
              <a:t>Identificar Observações Afetadas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5FF530F4-C846-FCF4-297A-F560D3C52413}"/>
              </a:ext>
            </a:extLst>
          </p:cNvPr>
          <p:cNvSpPr/>
          <p:nvPr/>
        </p:nvSpPr>
        <p:spPr>
          <a:xfrm>
            <a:off x="5714667" y="1867063"/>
            <a:ext cx="1771084" cy="229439"/>
          </a:xfrm>
          <a:custGeom>
            <a:avLst/>
            <a:gdLst/>
            <a:ahLst/>
            <a:cxnLst/>
            <a:rect l="0" t="0" r="0" b="0"/>
            <a:pathLst>
              <a:path w="3863340" h="896042">
                <a:moveTo>
                  <a:pt x="445770" y="14408"/>
                </a:moveTo>
                <a:lnTo>
                  <a:pt x="3849832" y="14408"/>
                </a:lnTo>
                <a:moveTo>
                  <a:pt x="3849832" y="878932"/>
                </a:moveTo>
                <a:lnTo>
                  <a:pt x="445770" y="878932"/>
                </a:lnTo>
                <a:moveTo>
                  <a:pt x="445770" y="14408"/>
                </a:moveTo>
                <a:cubicBezTo>
                  <a:pt x="207038" y="14408"/>
                  <a:pt x="13508" y="207938"/>
                  <a:pt x="13508" y="446670"/>
                </a:cubicBezTo>
                <a:cubicBezTo>
                  <a:pt x="13508" y="685402"/>
                  <a:pt x="207038" y="878932"/>
                  <a:pt x="445770" y="878932"/>
                </a:cubicBezTo>
                <a:moveTo>
                  <a:pt x="3849832" y="878932"/>
                </a:moveTo>
                <a:lnTo>
                  <a:pt x="3849832" y="14408"/>
                </a:lnTo>
                <a:moveTo>
                  <a:pt x="445770" y="14408"/>
                </a:moveTo>
                <a:cubicBezTo>
                  <a:pt x="654696" y="4502"/>
                  <a:pt x="863623" y="28817"/>
                  <a:pt x="1072549" y="14408"/>
                </a:cubicBezTo>
                <a:cubicBezTo>
                  <a:pt x="1285978" y="0"/>
                  <a:pt x="1500308" y="23414"/>
                  <a:pt x="1714638" y="14408"/>
                </a:cubicBezTo>
                <a:cubicBezTo>
                  <a:pt x="1930769" y="5403"/>
                  <a:pt x="2147800" y="15309"/>
                  <a:pt x="2364832" y="14408"/>
                </a:cubicBezTo>
                <a:cubicBezTo>
                  <a:pt x="2592670" y="13508"/>
                  <a:pt x="2821408" y="15309"/>
                  <a:pt x="3049246" y="14408"/>
                </a:cubicBezTo>
                <a:cubicBezTo>
                  <a:pt x="3315808" y="13508"/>
                  <a:pt x="3583270" y="12607"/>
                  <a:pt x="3849831" y="14408"/>
                </a:cubicBezTo>
                <a:moveTo>
                  <a:pt x="3849831" y="878932"/>
                </a:moveTo>
                <a:cubicBezTo>
                  <a:pt x="3731860" y="880733"/>
                  <a:pt x="3612988" y="860921"/>
                  <a:pt x="3496818" y="878932"/>
                </a:cubicBezTo>
                <a:cubicBezTo>
                  <a:pt x="3385150" y="896042"/>
                  <a:pt x="3269880" y="863623"/>
                  <a:pt x="3159113" y="878932"/>
                </a:cubicBezTo>
                <a:cubicBezTo>
                  <a:pt x="3057351" y="893341"/>
                  <a:pt x="2954689" y="869926"/>
                  <a:pt x="2852928" y="878932"/>
                </a:cubicBezTo>
                <a:cubicBezTo>
                  <a:pt x="2747564" y="888838"/>
                  <a:pt x="2641299" y="865424"/>
                  <a:pt x="2535936" y="878932"/>
                </a:cubicBezTo>
                <a:cubicBezTo>
                  <a:pt x="2423367" y="893341"/>
                  <a:pt x="2307197" y="894241"/>
                  <a:pt x="2193728" y="878932"/>
                </a:cubicBezTo>
                <a:cubicBezTo>
                  <a:pt x="2077558" y="862722"/>
                  <a:pt x="1957785" y="864523"/>
                  <a:pt x="1841615" y="878932"/>
                </a:cubicBezTo>
                <a:cubicBezTo>
                  <a:pt x="1720942" y="893341"/>
                  <a:pt x="1598468" y="870827"/>
                  <a:pt x="1476894" y="878932"/>
                </a:cubicBezTo>
                <a:cubicBezTo>
                  <a:pt x="1374232" y="886136"/>
                  <a:pt x="1270669" y="875330"/>
                  <a:pt x="1167106" y="878932"/>
                </a:cubicBezTo>
                <a:cubicBezTo>
                  <a:pt x="1058140" y="883435"/>
                  <a:pt x="948274" y="890639"/>
                  <a:pt x="840208" y="878932"/>
                </a:cubicBezTo>
                <a:cubicBezTo>
                  <a:pt x="709629" y="864523"/>
                  <a:pt x="577249" y="881634"/>
                  <a:pt x="445770" y="878932"/>
                </a:cubicBezTo>
                <a:moveTo>
                  <a:pt x="445770" y="878932"/>
                </a:moveTo>
                <a:cubicBezTo>
                  <a:pt x="328699" y="891540"/>
                  <a:pt x="221534" y="831203"/>
                  <a:pt x="143186" y="755557"/>
                </a:cubicBezTo>
                <a:cubicBezTo>
                  <a:pt x="63038" y="677210"/>
                  <a:pt x="0" y="566443"/>
                  <a:pt x="13508" y="446670"/>
                </a:cubicBezTo>
                <a:cubicBezTo>
                  <a:pt x="27016" y="327798"/>
                  <a:pt x="53132" y="207125"/>
                  <a:pt x="141385" y="139584"/>
                </a:cubicBezTo>
                <a:cubicBezTo>
                  <a:pt x="228738" y="72944"/>
                  <a:pt x="327798" y="23414"/>
                  <a:pt x="445770" y="14408"/>
                </a:cubicBezTo>
                <a:moveTo>
                  <a:pt x="3849831" y="14408"/>
                </a:moveTo>
                <a:cubicBezTo>
                  <a:pt x="3842627" y="161197"/>
                  <a:pt x="3837224" y="308887"/>
                  <a:pt x="3849831" y="454775"/>
                </a:cubicBezTo>
                <a:cubicBezTo>
                  <a:pt x="3861538" y="595260"/>
                  <a:pt x="3863340" y="738447"/>
                  <a:pt x="3849831" y="878932"/>
                </a:cubicBezTo>
              </a:path>
            </a:pathLst>
          </a:custGeom>
          <a:solidFill>
            <a:schemeClr val="bg2"/>
          </a:solidFill>
          <a:ln w="27015">
            <a:solidFill>
              <a:srgbClr val="5B99FF"/>
            </a:solidFill>
          </a:ln>
        </p:spPr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0243BF-B9AA-6976-4511-AE9C740CFC4D}"/>
              </a:ext>
            </a:extLst>
          </p:cNvPr>
          <p:cNvSpPr/>
          <p:nvPr/>
        </p:nvSpPr>
        <p:spPr>
          <a:xfrm>
            <a:off x="5813788" y="1906920"/>
            <a:ext cx="139279" cy="144111"/>
          </a:xfrm>
          <a:custGeom>
            <a:avLst/>
            <a:gdLst/>
            <a:ahLst/>
            <a:cxnLst/>
            <a:rect l="0" t="0" r="0" b="0"/>
            <a:pathLst>
              <a:path w="310688" h="332301">
                <a:moveTo>
                  <a:pt x="182360" y="203973"/>
                </a:moveTo>
                <a:lnTo>
                  <a:pt x="87803" y="109416"/>
                </a:lnTo>
                <a:moveTo>
                  <a:pt x="182360" y="109416"/>
                </a:moveTo>
                <a:lnTo>
                  <a:pt x="87803" y="203973"/>
                </a:lnTo>
                <a:moveTo>
                  <a:pt x="0" y="156694"/>
                </a:moveTo>
                <a:cubicBezTo>
                  <a:pt x="0" y="82091"/>
                  <a:pt x="60478" y="21613"/>
                  <a:pt x="135081" y="21613"/>
                </a:cubicBezTo>
                <a:cubicBezTo>
                  <a:pt x="209685" y="21613"/>
                  <a:pt x="270163" y="82091"/>
                  <a:pt x="270163" y="156694"/>
                </a:cubicBezTo>
                <a:cubicBezTo>
                  <a:pt x="270163" y="231298"/>
                  <a:pt x="209685" y="291776"/>
                  <a:pt x="135081" y="291776"/>
                </a:cubicBezTo>
                <a:cubicBezTo>
                  <a:pt x="60478" y="291776"/>
                  <a:pt x="0" y="231298"/>
                  <a:pt x="0" y="156694"/>
                </a:cubicBezTo>
                <a:close/>
                <a:moveTo>
                  <a:pt x="310688" y="332301"/>
                </a:moveTo>
                <a:lnTo>
                  <a:pt x="230598" y="252211"/>
                </a:lnTo>
                <a:moveTo>
                  <a:pt x="87803" y="109416"/>
                </a:moveTo>
                <a:cubicBezTo>
                  <a:pt x="120222" y="140485"/>
                  <a:pt x="147239" y="176957"/>
                  <a:pt x="182360" y="203973"/>
                </a:cubicBezTo>
                <a:moveTo>
                  <a:pt x="182360" y="109416"/>
                </a:moveTo>
                <a:cubicBezTo>
                  <a:pt x="158045" y="147239"/>
                  <a:pt x="122924" y="176957"/>
                  <a:pt x="87803" y="203973"/>
                </a:cubicBezTo>
                <a:moveTo>
                  <a:pt x="0" y="156694"/>
                </a:moveTo>
                <a:cubicBezTo>
                  <a:pt x="12157" y="229639"/>
                  <a:pt x="60786" y="280970"/>
                  <a:pt x="135081" y="291776"/>
                </a:cubicBezTo>
                <a:cubicBezTo>
                  <a:pt x="209376" y="302583"/>
                  <a:pt x="271514" y="230989"/>
                  <a:pt x="270163" y="156694"/>
                </a:cubicBezTo>
                <a:cubicBezTo>
                  <a:pt x="268812" y="82399"/>
                  <a:pt x="206675" y="43226"/>
                  <a:pt x="135081" y="21613"/>
                </a:cubicBezTo>
                <a:cubicBezTo>
                  <a:pt x="63488" y="0"/>
                  <a:pt x="0" y="82399"/>
                  <a:pt x="0" y="156694"/>
                </a:cubicBezTo>
                <a:moveTo>
                  <a:pt x="230989" y="252603"/>
                </a:moveTo>
                <a:cubicBezTo>
                  <a:pt x="256655" y="279619"/>
                  <a:pt x="276917" y="316091"/>
                  <a:pt x="310688" y="332301"/>
                </a:cubicBezTo>
              </a:path>
            </a:pathLst>
          </a:custGeom>
          <a:noFill/>
          <a:ln w="13507">
            <a:solidFill>
              <a:srgbClr val="5B99FF"/>
            </a:solidFill>
          </a:ln>
        </p:spPr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E014C7CF-2246-9056-CBA9-AD31CEE2576F}"/>
              </a:ext>
            </a:extLst>
          </p:cNvPr>
          <p:cNvSpPr/>
          <p:nvPr/>
        </p:nvSpPr>
        <p:spPr>
          <a:xfrm>
            <a:off x="5741447" y="2349126"/>
            <a:ext cx="1452081" cy="22012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7599D627-B172-8651-6B3A-B4B94B042C28}"/>
              </a:ext>
            </a:extLst>
          </p:cNvPr>
          <p:cNvSpPr txBox="1"/>
          <p:nvPr/>
        </p:nvSpPr>
        <p:spPr>
          <a:xfrm>
            <a:off x="5767548" y="2377237"/>
            <a:ext cx="1393010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900" b="0" dirty="0">
                <a:solidFill>
                  <a:srgbClr val="484848"/>
                </a:solidFill>
                <a:latin typeface="Fira Sans Extra Condensed Medium" panose="020B0604020202020204" charset="0"/>
              </a:rPr>
              <a:t>Remover Observações Afetadas</a:t>
            </a:r>
          </a:p>
        </p:txBody>
      </p:sp>
      <p:sp>
        <p:nvSpPr>
          <p:cNvPr id="24" name="Rounded Rectangle 2">
            <a:extLst>
              <a:ext uri="{FF2B5EF4-FFF2-40B4-BE49-F238E27FC236}">
                <a16:creationId xmlns:a16="http://schemas.microsoft.com/office/drawing/2014/main" id="{EEE20A04-C0B4-0E53-1F40-83F82C5B500E}"/>
              </a:ext>
            </a:extLst>
          </p:cNvPr>
          <p:cNvSpPr/>
          <p:nvPr/>
        </p:nvSpPr>
        <p:spPr>
          <a:xfrm>
            <a:off x="5740319" y="2334582"/>
            <a:ext cx="1750186" cy="250344"/>
          </a:xfrm>
          <a:custGeom>
            <a:avLst/>
            <a:gdLst/>
            <a:ahLst/>
            <a:cxnLst/>
            <a:rect l="0" t="0" r="0" b="0"/>
            <a:pathLst>
              <a:path w="3630999" h="897843">
                <a:moveTo>
                  <a:pt x="4502" y="880733"/>
                </a:moveTo>
                <a:lnTo>
                  <a:pt x="3192433" y="880733"/>
                </a:lnTo>
                <a:moveTo>
                  <a:pt x="3192433" y="16209"/>
                </a:moveTo>
                <a:lnTo>
                  <a:pt x="4502" y="16209"/>
                </a:lnTo>
                <a:moveTo>
                  <a:pt x="3192433" y="880733"/>
                </a:moveTo>
                <a:cubicBezTo>
                  <a:pt x="3431165" y="880733"/>
                  <a:pt x="3624695" y="687203"/>
                  <a:pt x="3624695" y="448471"/>
                </a:cubicBezTo>
                <a:cubicBezTo>
                  <a:pt x="3624695" y="209739"/>
                  <a:pt x="3431165" y="16209"/>
                  <a:pt x="3192433" y="16209"/>
                </a:cubicBezTo>
                <a:moveTo>
                  <a:pt x="4502" y="16209"/>
                </a:moveTo>
                <a:lnTo>
                  <a:pt x="4502" y="880733"/>
                </a:lnTo>
                <a:moveTo>
                  <a:pt x="3192433" y="880733"/>
                </a:moveTo>
                <a:cubicBezTo>
                  <a:pt x="2988910" y="897843"/>
                  <a:pt x="2783586" y="874429"/>
                  <a:pt x="2579162" y="880733"/>
                </a:cubicBezTo>
                <a:cubicBezTo>
                  <a:pt x="2357627" y="887937"/>
                  <a:pt x="2136994" y="888838"/>
                  <a:pt x="1915460" y="880733"/>
                </a:cubicBezTo>
                <a:cubicBezTo>
                  <a:pt x="1723643" y="873529"/>
                  <a:pt x="1531827" y="881634"/>
                  <a:pt x="1340011" y="880733"/>
                </a:cubicBezTo>
                <a:cubicBezTo>
                  <a:pt x="1109472" y="879832"/>
                  <a:pt x="879832" y="869926"/>
                  <a:pt x="649293" y="880733"/>
                </a:cubicBezTo>
                <a:cubicBezTo>
                  <a:pt x="434963" y="890639"/>
                  <a:pt x="219733" y="882534"/>
                  <a:pt x="4502" y="880733"/>
                </a:cubicBezTo>
                <a:moveTo>
                  <a:pt x="4502" y="16209"/>
                </a:moveTo>
                <a:cubicBezTo>
                  <a:pt x="235942" y="1801"/>
                  <a:pt x="468283" y="29718"/>
                  <a:pt x="699723" y="16209"/>
                </a:cubicBezTo>
                <a:cubicBezTo>
                  <a:pt x="907749" y="3602"/>
                  <a:pt x="1115775" y="23414"/>
                  <a:pt x="1324702" y="16209"/>
                </a:cubicBezTo>
                <a:cubicBezTo>
                  <a:pt x="1548938" y="8104"/>
                  <a:pt x="1774975" y="0"/>
                  <a:pt x="1999210" y="16209"/>
                </a:cubicBezTo>
                <a:cubicBezTo>
                  <a:pt x="2186524" y="29718"/>
                  <a:pt x="2374738" y="2701"/>
                  <a:pt x="2561151" y="16209"/>
                </a:cubicBezTo>
                <a:cubicBezTo>
                  <a:pt x="2770978" y="31519"/>
                  <a:pt x="2982606" y="28817"/>
                  <a:pt x="3192433" y="16209"/>
                </a:cubicBezTo>
                <a:moveTo>
                  <a:pt x="3192433" y="16209"/>
                </a:moveTo>
                <a:cubicBezTo>
                  <a:pt x="3312206" y="6303"/>
                  <a:pt x="3411266" y="78347"/>
                  <a:pt x="3500420" y="144987"/>
                </a:cubicBezTo>
                <a:cubicBezTo>
                  <a:pt x="3587773" y="210727"/>
                  <a:pt x="3618391" y="330500"/>
                  <a:pt x="3624695" y="448471"/>
                </a:cubicBezTo>
                <a:cubicBezTo>
                  <a:pt x="3630999" y="558338"/>
                  <a:pt x="3587773" y="662801"/>
                  <a:pt x="3515729" y="735745"/>
                </a:cubicBezTo>
                <a:cubicBezTo>
                  <a:pt x="3431078" y="820396"/>
                  <a:pt x="3321211" y="877131"/>
                  <a:pt x="3192433" y="880733"/>
                </a:cubicBezTo>
                <a:moveTo>
                  <a:pt x="4502" y="880733"/>
                </a:moveTo>
                <a:cubicBezTo>
                  <a:pt x="0" y="592558"/>
                  <a:pt x="8104" y="304384"/>
                  <a:pt x="4502" y="16209"/>
                </a:cubicBezTo>
              </a:path>
            </a:pathLst>
          </a:custGeom>
          <a:noFill/>
          <a:ln w="2701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3260FCF6-548F-54EE-F05A-B3F423FA7A0E}"/>
              </a:ext>
            </a:extLst>
          </p:cNvPr>
          <p:cNvSpPr/>
          <p:nvPr/>
        </p:nvSpPr>
        <p:spPr>
          <a:xfrm>
            <a:off x="6003023" y="2830812"/>
            <a:ext cx="1452081" cy="220127"/>
          </a:xfrm>
          <a:prstGeom prst="roundRect">
            <a:avLst/>
          </a:prstGeom>
          <a:solidFill>
            <a:srgbClr val="C8FF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9A0346BF-7F3F-36A6-F061-A3325F988963}"/>
              </a:ext>
            </a:extLst>
          </p:cNvPr>
          <p:cNvSpPr txBox="1"/>
          <p:nvPr/>
        </p:nvSpPr>
        <p:spPr>
          <a:xfrm>
            <a:off x="6008098" y="2878107"/>
            <a:ext cx="137041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900" b="0" dirty="0">
                <a:solidFill>
                  <a:srgbClr val="484848"/>
                </a:solidFill>
                <a:latin typeface="Fira Sans Extra Condensed Medium" panose="020B0604020202020204" charset="0"/>
              </a:rPr>
              <a:t>Manter </a:t>
            </a:r>
            <a:r>
              <a:rPr sz="900" b="0" dirty="0" err="1">
                <a:solidFill>
                  <a:srgbClr val="484848"/>
                </a:solidFill>
                <a:latin typeface="Fira Sans Extra Condensed Medium" panose="020B0604020202020204" charset="0"/>
              </a:rPr>
              <a:t>Comportamento</a:t>
            </a:r>
            <a:r>
              <a:rPr sz="900" b="0" dirty="0">
                <a:solidFill>
                  <a:srgbClr val="484848"/>
                </a:solidFill>
                <a:latin typeface="Fira Sans Extra Condensed Medium" panose="020B0604020202020204" charset="0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Fira Sans Extra Condensed Medium" panose="020B0604020202020204" charset="0"/>
              </a:rPr>
              <a:t>Cíclico</a:t>
            </a:r>
            <a:endParaRPr sz="900" b="0" dirty="0">
              <a:solidFill>
                <a:srgbClr val="484848"/>
              </a:solidFill>
              <a:latin typeface="Fira Sans Extra Condensed Medium" panose="020B0604020202020204" charset="0"/>
            </a:endParaRPr>
          </a:p>
        </p:txBody>
      </p:sp>
      <p:sp>
        <p:nvSpPr>
          <p:cNvPr id="34" name="Rounded Rectangle 8">
            <a:extLst>
              <a:ext uri="{FF2B5EF4-FFF2-40B4-BE49-F238E27FC236}">
                <a16:creationId xmlns:a16="http://schemas.microsoft.com/office/drawing/2014/main" id="{1DD8E382-6A7A-3FB5-A7E6-7D17727AA3D9}"/>
              </a:ext>
            </a:extLst>
          </p:cNvPr>
          <p:cNvSpPr/>
          <p:nvPr/>
        </p:nvSpPr>
        <p:spPr>
          <a:xfrm>
            <a:off x="5752117" y="2825460"/>
            <a:ext cx="1712657" cy="230833"/>
          </a:xfrm>
          <a:custGeom>
            <a:avLst/>
            <a:gdLst/>
            <a:ahLst/>
            <a:cxnLst/>
            <a:rect l="0" t="0" r="0" b="0"/>
            <a:pathLst>
              <a:path w="3640004" h="896042">
                <a:moveTo>
                  <a:pt x="436764" y="18010"/>
                </a:moveTo>
                <a:lnTo>
                  <a:pt x="3624695" y="18010"/>
                </a:lnTo>
                <a:moveTo>
                  <a:pt x="3624695" y="882534"/>
                </a:moveTo>
                <a:lnTo>
                  <a:pt x="436764" y="882534"/>
                </a:lnTo>
                <a:moveTo>
                  <a:pt x="436764" y="18010"/>
                </a:moveTo>
                <a:cubicBezTo>
                  <a:pt x="198032" y="18010"/>
                  <a:pt x="4502" y="211540"/>
                  <a:pt x="4502" y="450272"/>
                </a:cubicBezTo>
                <a:cubicBezTo>
                  <a:pt x="4502" y="689004"/>
                  <a:pt x="198032" y="882534"/>
                  <a:pt x="436764" y="882534"/>
                </a:cubicBezTo>
                <a:moveTo>
                  <a:pt x="3624695" y="882534"/>
                </a:moveTo>
                <a:lnTo>
                  <a:pt x="3624695" y="18010"/>
                </a:lnTo>
                <a:moveTo>
                  <a:pt x="436764" y="18010"/>
                </a:moveTo>
                <a:cubicBezTo>
                  <a:pt x="662801" y="24314"/>
                  <a:pt x="888838" y="6303"/>
                  <a:pt x="1113974" y="18010"/>
                </a:cubicBezTo>
                <a:cubicBezTo>
                  <a:pt x="1315696" y="27916"/>
                  <a:pt x="1519220" y="0"/>
                  <a:pt x="1720942" y="18010"/>
                </a:cubicBezTo>
                <a:cubicBezTo>
                  <a:pt x="1938874" y="36922"/>
                  <a:pt x="2159508" y="900"/>
                  <a:pt x="2378340" y="18010"/>
                </a:cubicBezTo>
                <a:cubicBezTo>
                  <a:pt x="2598073" y="35121"/>
                  <a:pt x="2820508" y="8104"/>
                  <a:pt x="3041142" y="18010"/>
                </a:cubicBezTo>
                <a:cubicBezTo>
                  <a:pt x="3235659" y="27016"/>
                  <a:pt x="3430177" y="24314"/>
                  <a:pt x="3624695" y="18010"/>
                </a:cubicBezTo>
                <a:moveTo>
                  <a:pt x="3624695" y="882534"/>
                </a:moveTo>
                <a:cubicBezTo>
                  <a:pt x="3371642" y="890639"/>
                  <a:pt x="3118588" y="888838"/>
                  <a:pt x="2865535" y="882534"/>
                </a:cubicBezTo>
                <a:cubicBezTo>
                  <a:pt x="2569256" y="874429"/>
                  <a:pt x="2272976" y="867225"/>
                  <a:pt x="1977597" y="882534"/>
                </a:cubicBezTo>
                <a:cubicBezTo>
                  <a:pt x="1722743" y="896042"/>
                  <a:pt x="1466087" y="883435"/>
                  <a:pt x="1210333" y="882534"/>
                </a:cubicBezTo>
                <a:cubicBezTo>
                  <a:pt x="952777" y="881633"/>
                  <a:pt x="694320" y="886136"/>
                  <a:pt x="436764" y="882534"/>
                </a:cubicBezTo>
                <a:moveTo>
                  <a:pt x="436764" y="882534"/>
                </a:moveTo>
                <a:cubicBezTo>
                  <a:pt x="198119" y="895142"/>
                  <a:pt x="9005" y="688917"/>
                  <a:pt x="4502" y="450272"/>
                </a:cubicBezTo>
                <a:cubicBezTo>
                  <a:pt x="0" y="211628"/>
                  <a:pt x="198119" y="14408"/>
                  <a:pt x="436764" y="18010"/>
                </a:cubicBezTo>
                <a:moveTo>
                  <a:pt x="3624695" y="18010"/>
                </a:moveTo>
                <a:cubicBezTo>
                  <a:pt x="3640004" y="172004"/>
                  <a:pt x="3625596" y="328699"/>
                  <a:pt x="3624695" y="483592"/>
                </a:cubicBezTo>
                <a:cubicBezTo>
                  <a:pt x="3623794" y="616873"/>
                  <a:pt x="3609386" y="750154"/>
                  <a:pt x="3624695" y="882534"/>
                </a:cubicBezTo>
              </a:path>
            </a:pathLst>
          </a:custGeom>
          <a:noFill/>
          <a:ln w="27015">
            <a:solidFill>
              <a:srgbClr val="8EDEB8"/>
            </a:solidFill>
          </a:ln>
        </p:spPr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82F6CDEA-04B7-DB20-1118-C2288DCB30B0}"/>
              </a:ext>
            </a:extLst>
          </p:cNvPr>
          <p:cNvSpPr/>
          <p:nvPr/>
        </p:nvSpPr>
        <p:spPr>
          <a:xfrm>
            <a:off x="5787114" y="3259556"/>
            <a:ext cx="1491319" cy="220127"/>
          </a:xfrm>
          <a:prstGeom prst="roundRect">
            <a:avLst/>
          </a:prstGeom>
          <a:solidFill>
            <a:srgbClr val="E9FF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025591BF-4F1C-FB38-7E9B-4AD761B1ADF3}"/>
              </a:ext>
            </a:extLst>
          </p:cNvPr>
          <p:cNvSpPr txBox="1"/>
          <p:nvPr/>
        </p:nvSpPr>
        <p:spPr>
          <a:xfrm>
            <a:off x="5817474" y="3289623"/>
            <a:ext cx="150002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900" b="0" dirty="0" err="1">
                <a:solidFill>
                  <a:srgbClr val="484848"/>
                </a:solidFill>
                <a:latin typeface="Fira Sans Extra Condensed Medium" panose="020B0604020202020204" charset="0"/>
              </a:rPr>
              <a:t>Garantir</a:t>
            </a:r>
            <a:r>
              <a:rPr sz="900" b="0" dirty="0">
                <a:solidFill>
                  <a:srgbClr val="484848"/>
                </a:solidFill>
                <a:latin typeface="Fira Sans Extra Condensed Medium" panose="020B0604020202020204" charset="0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Fira Sans Extra Condensed Medium" panose="020B0604020202020204" charset="0"/>
              </a:rPr>
              <a:t>Intervalos</a:t>
            </a:r>
            <a:r>
              <a:rPr sz="900" b="0" dirty="0">
                <a:solidFill>
                  <a:srgbClr val="484848"/>
                </a:solidFill>
                <a:latin typeface="Fira Sans Extra Condensed Medium" panose="020B0604020202020204" charset="0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Fira Sans Extra Condensed Medium" panose="020B0604020202020204" charset="0"/>
              </a:rPr>
              <a:t>Equidistantes</a:t>
            </a:r>
            <a:endParaRPr sz="900" b="0" dirty="0">
              <a:solidFill>
                <a:srgbClr val="484848"/>
              </a:solidFill>
              <a:latin typeface="Fira Sans Extra Condensed Medium" panose="020B0604020202020204" charset="0"/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6C0FF312-7488-95FC-DD2E-AAA5CCC10A82}"/>
              </a:ext>
            </a:extLst>
          </p:cNvPr>
          <p:cNvSpPr/>
          <p:nvPr/>
        </p:nvSpPr>
        <p:spPr>
          <a:xfrm>
            <a:off x="5778622" y="3252041"/>
            <a:ext cx="1750185" cy="236724"/>
          </a:xfrm>
          <a:custGeom>
            <a:avLst/>
            <a:gdLst/>
            <a:ahLst/>
            <a:cxnLst/>
            <a:rect l="0" t="0" r="0" b="0"/>
            <a:pathLst>
              <a:path w="3868743" h="902346">
                <a:moveTo>
                  <a:pt x="3422073" y="880733"/>
                </a:moveTo>
                <a:lnTo>
                  <a:pt x="18010" y="880733"/>
                </a:lnTo>
                <a:moveTo>
                  <a:pt x="18010" y="16209"/>
                </a:moveTo>
                <a:lnTo>
                  <a:pt x="3422073" y="16209"/>
                </a:lnTo>
                <a:moveTo>
                  <a:pt x="3422073" y="880733"/>
                </a:moveTo>
                <a:cubicBezTo>
                  <a:pt x="3660804" y="880733"/>
                  <a:pt x="3854334" y="687203"/>
                  <a:pt x="3854334" y="448471"/>
                </a:cubicBezTo>
                <a:cubicBezTo>
                  <a:pt x="3854334" y="209739"/>
                  <a:pt x="3660804" y="16209"/>
                  <a:pt x="3422073" y="16209"/>
                </a:cubicBezTo>
                <a:moveTo>
                  <a:pt x="18010" y="16209"/>
                </a:moveTo>
                <a:lnTo>
                  <a:pt x="18010" y="880733"/>
                </a:lnTo>
                <a:moveTo>
                  <a:pt x="3422072" y="880733"/>
                </a:moveTo>
                <a:cubicBezTo>
                  <a:pt x="3286090" y="896042"/>
                  <a:pt x="3148306" y="874429"/>
                  <a:pt x="3012324" y="880733"/>
                </a:cubicBezTo>
                <a:cubicBezTo>
                  <a:pt x="2861032" y="887937"/>
                  <a:pt x="2707940" y="867225"/>
                  <a:pt x="2556648" y="880733"/>
                </a:cubicBezTo>
                <a:cubicBezTo>
                  <a:pt x="2427870" y="892440"/>
                  <a:pt x="2297291" y="864523"/>
                  <a:pt x="2169414" y="880733"/>
                </a:cubicBezTo>
                <a:cubicBezTo>
                  <a:pt x="2020824" y="899644"/>
                  <a:pt x="1869532" y="873529"/>
                  <a:pt x="1720041" y="880733"/>
                </a:cubicBezTo>
                <a:cubicBezTo>
                  <a:pt x="1588562" y="887037"/>
                  <a:pt x="1456182" y="862722"/>
                  <a:pt x="1326503" y="880733"/>
                </a:cubicBezTo>
                <a:cubicBezTo>
                  <a:pt x="1169808" y="902346"/>
                  <a:pt x="1011312" y="882534"/>
                  <a:pt x="853717" y="880733"/>
                </a:cubicBezTo>
                <a:cubicBezTo>
                  <a:pt x="726740" y="878932"/>
                  <a:pt x="599763" y="878932"/>
                  <a:pt x="473686" y="880733"/>
                </a:cubicBezTo>
                <a:cubicBezTo>
                  <a:pt x="321494" y="882534"/>
                  <a:pt x="170203" y="878031"/>
                  <a:pt x="18010" y="880733"/>
                </a:cubicBezTo>
                <a:moveTo>
                  <a:pt x="18010" y="16209"/>
                </a:moveTo>
                <a:cubicBezTo>
                  <a:pt x="153993" y="900"/>
                  <a:pt x="290876" y="17110"/>
                  <a:pt x="427759" y="16209"/>
                </a:cubicBezTo>
                <a:cubicBezTo>
                  <a:pt x="570045" y="15309"/>
                  <a:pt x="713231" y="34220"/>
                  <a:pt x="854617" y="16209"/>
                </a:cubicBezTo>
                <a:cubicBezTo>
                  <a:pt x="982495" y="0"/>
                  <a:pt x="1112173" y="23414"/>
                  <a:pt x="1240051" y="16209"/>
                </a:cubicBezTo>
                <a:cubicBezTo>
                  <a:pt x="1397646" y="8104"/>
                  <a:pt x="1555242" y="23414"/>
                  <a:pt x="1711936" y="16209"/>
                </a:cubicBezTo>
                <a:cubicBezTo>
                  <a:pt x="1856024" y="9906"/>
                  <a:pt x="2000111" y="13508"/>
                  <a:pt x="2144198" y="16209"/>
                </a:cubicBezTo>
                <a:cubicBezTo>
                  <a:pt x="2280181" y="18911"/>
                  <a:pt x="2415262" y="22513"/>
                  <a:pt x="2551245" y="16209"/>
                </a:cubicBezTo>
                <a:cubicBezTo>
                  <a:pt x="2694432" y="9906"/>
                  <a:pt x="2840320" y="31519"/>
                  <a:pt x="2983507" y="16209"/>
                </a:cubicBezTo>
                <a:cubicBezTo>
                  <a:pt x="3128494" y="900"/>
                  <a:pt x="3276184" y="15309"/>
                  <a:pt x="3422072" y="16209"/>
                </a:cubicBezTo>
                <a:moveTo>
                  <a:pt x="3422072" y="16209"/>
                </a:moveTo>
                <a:cubicBezTo>
                  <a:pt x="3660717" y="11707"/>
                  <a:pt x="3868743" y="209827"/>
                  <a:pt x="3854334" y="448471"/>
                </a:cubicBezTo>
                <a:cubicBezTo>
                  <a:pt x="3839925" y="687116"/>
                  <a:pt x="3660717" y="868125"/>
                  <a:pt x="3422072" y="880733"/>
                </a:cubicBezTo>
                <a:moveTo>
                  <a:pt x="18010" y="880733"/>
                </a:moveTo>
                <a:cubicBezTo>
                  <a:pt x="0" y="593459"/>
                  <a:pt x="19811" y="304384"/>
                  <a:pt x="18010" y="16209"/>
                </a:cubicBezTo>
              </a:path>
            </a:pathLst>
          </a:custGeom>
          <a:noFill/>
          <a:ln w="27015">
            <a:solidFill>
              <a:srgbClr val="C1E757"/>
            </a:solidFill>
          </a:ln>
        </p:spPr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368" name="Marcador de Posição do Número do Diapositivo 2367">
            <a:extLst>
              <a:ext uri="{FF2B5EF4-FFF2-40B4-BE49-F238E27FC236}">
                <a16:creationId xmlns:a16="http://schemas.microsoft.com/office/drawing/2014/main" id="{77C4A50E-330D-E00F-C6BD-5A7357D71C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060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382">
          <a:extLst>
            <a:ext uri="{FF2B5EF4-FFF2-40B4-BE49-F238E27FC236}">
              <a16:creationId xmlns:a16="http://schemas.microsoft.com/office/drawing/2014/main" id="{99493F93-E422-FA2A-498F-16E323D60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B8EC1D87-199C-B9DE-CD70-97CF482F60B3}"/>
              </a:ext>
            </a:extLst>
          </p:cNvPr>
          <p:cNvSpPr/>
          <p:nvPr/>
        </p:nvSpPr>
        <p:spPr>
          <a:xfrm>
            <a:off x="2372590" y="976065"/>
            <a:ext cx="4655228" cy="3581292"/>
          </a:xfrm>
          <a:prstGeom prst="roundRect">
            <a:avLst>
              <a:gd name="adj" fmla="val 6879"/>
            </a:avLst>
          </a:prstGeom>
          <a:solidFill>
            <a:srgbClr val="F7D3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C44B21D2-286F-F02F-1265-28B8126C7A48}"/>
              </a:ext>
            </a:extLst>
          </p:cNvPr>
          <p:cNvSpPr/>
          <p:nvPr/>
        </p:nvSpPr>
        <p:spPr>
          <a:xfrm>
            <a:off x="749301" y="976115"/>
            <a:ext cx="1995904" cy="3581292"/>
          </a:xfrm>
          <a:prstGeom prst="roundRect">
            <a:avLst>
              <a:gd name="adj" fmla="val 6879"/>
            </a:avLst>
          </a:prstGeom>
          <a:solidFill>
            <a:srgbClr val="F8B1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383" name="Google Shape;2383;p41">
            <a:extLst>
              <a:ext uri="{FF2B5EF4-FFF2-40B4-BE49-F238E27FC236}">
                <a16:creationId xmlns:a16="http://schemas.microsoft.com/office/drawing/2014/main" id="{BAB1ED51-7D44-31DD-8444-FA3C6D55A7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01898"/>
            <a:ext cx="8229600" cy="568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en"/>
              <a:t>Análise Exploratória - </a:t>
            </a:r>
            <a:r>
              <a:rPr lang="en" dirty="0"/>
              <a:t>Tratamento dos Dados </a:t>
            </a:r>
            <a:endParaRPr dirty="0"/>
          </a:p>
        </p:txBody>
      </p:sp>
      <p:grpSp>
        <p:nvGrpSpPr>
          <p:cNvPr id="2384" name="Google Shape;2384;p41">
            <a:extLst>
              <a:ext uri="{FF2B5EF4-FFF2-40B4-BE49-F238E27FC236}">
                <a16:creationId xmlns:a16="http://schemas.microsoft.com/office/drawing/2014/main" id="{F5459239-77D6-ABD1-059C-11C6CC3C2787}"/>
              </a:ext>
            </a:extLst>
          </p:cNvPr>
          <p:cNvGrpSpPr/>
          <p:nvPr/>
        </p:nvGrpSpPr>
        <p:grpSpPr>
          <a:xfrm>
            <a:off x="673061" y="976152"/>
            <a:ext cx="8257970" cy="3581292"/>
            <a:chOff x="-2460294" y="1353277"/>
            <a:chExt cx="10870508" cy="2795689"/>
          </a:xfrm>
        </p:grpSpPr>
        <p:sp>
          <p:nvSpPr>
            <p:cNvPr id="2385" name="Google Shape;2385;p41">
              <a:extLst>
                <a:ext uri="{FF2B5EF4-FFF2-40B4-BE49-F238E27FC236}">
                  <a16:creationId xmlns:a16="http://schemas.microsoft.com/office/drawing/2014/main" id="{83938E0B-6F60-B97D-8291-58D649BA7E55}"/>
                </a:ext>
              </a:extLst>
            </p:cNvPr>
            <p:cNvSpPr/>
            <p:nvPr/>
          </p:nvSpPr>
          <p:spPr>
            <a:xfrm>
              <a:off x="5375858" y="1353277"/>
              <a:ext cx="3034356" cy="2795689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2390" name="Google Shape;2390;p41">
              <a:extLst>
                <a:ext uri="{FF2B5EF4-FFF2-40B4-BE49-F238E27FC236}">
                  <a16:creationId xmlns:a16="http://schemas.microsoft.com/office/drawing/2014/main" id="{8B636770-2EF2-B623-B55B-932EC929F9A6}"/>
                </a:ext>
              </a:extLst>
            </p:cNvPr>
            <p:cNvSpPr/>
            <p:nvPr/>
          </p:nvSpPr>
          <p:spPr>
            <a:xfrm>
              <a:off x="7022643" y="2588255"/>
              <a:ext cx="6122" cy="25695"/>
            </a:xfrm>
            <a:custGeom>
              <a:avLst/>
              <a:gdLst/>
              <a:ahLst/>
              <a:cxnLst/>
              <a:rect l="l" t="t" r="r" b="b"/>
              <a:pathLst>
                <a:path w="264" h="1108" extrusionOk="0">
                  <a:moveTo>
                    <a:pt x="99" y="1"/>
                  </a:moveTo>
                  <a:lnTo>
                    <a:pt x="1" y="1009"/>
                  </a:lnTo>
                  <a:lnTo>
                    <a:pt x="1" y="1108"/>
                  </a:lnTo>
                  <a:lnTo>
                    <a:pt x="264" y="1108"/>
                  </a:lnTo>
                  <a:lnTo>
                    <a:pt x="264" y="1009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CC9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1">
              <a:extLst>
                <a:ext uri="{FF2B5EF4-FFF2-40B4-BE49-F238E27FC236}">
                  <a16:creationId xmlns:a16="http://schemas.microsoft.com/office/drawing/2014/main" id="{8B99979C-EC68-F9C6-99C3-86CCDD597BD0}"/>
                </a:ext>
              </a:extLst>
            </p:cNvPr>
            <p:cNvSpPr/>
            <p:nvPr/>
          </p:nvSpPr>
          <p:spPr>
            <a:xfrm>
              <a:off x="7021113" y="2584963"/>
              <a:ext cx="8163" cy="6957"/>
            </a:xfrm>
            <a:custGeom>
              <a:avLst/>
              <a:gdLst/>
              <a:ahLst/>
              <a:cxnLst/>
              <a:rect l="l" t="t" r="r" b="b"/>
              <a:pathLst>
                <a:path w="352" h="300" extrusionOk="0">
                  <a:moveTo>
                    <a:pt x="198" y="0"/>
                  </a:moveTo>
                  <a:cubicBezTo>
                    <a:pt x="67" y="0"/>
                    <a:pt x="1" y="165"/>
                    <a:pt x="89" y="252"/>
                  </a:cubicBezTo>
                  <a:cubicBezTo>
                    <a:pt x="121" y="285"/>
                    <a:pt x="161" y="299"/>
                    <a:pt x="199" y="299"/>
                  </a:cubicBezTo>
                  <a:cubicBezTo>
                    <a:pt x="277" y="299"/>
                    <a:pt x="352" y="238"/>
                    <a:pt x="352" y="143"/>
                  </a:cubicBezTo>
                  <a:cubicBezTo>
                    <a:pt x="352" y="66"/>
                    <a:pt x="275" y="0"/>
                    <a:pt x="198" y="0"/>
                  </a:cubicBezTo>
                  <a:close/>
                </a:path>
              </a:pathLst>
            </a:custGeom>
            <a:solidFill>
              <a:srgbClr val="CC9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1">
              <a:extLst>
                <a:ext uri="{FF2B5EF4-FFF2-40B4-BE49-F238E27FC236}">
                  <a16:creationId xmlns:a16="http://schemas.microsoft.com/office/drawing/2014/main" id="{C87B3041-1A7F-B259-6D38-CFFF550866AD}"/>
                </a:ext>
              </a:extLst>
            </p:cNvPr>
            <p:cNvSpPr txBox="1"/>
            <p:nvPr/>
          </p:nvSpPr>
          <p:spPr>
            <a:xfrm>
              <a:off x="-2460294" y="1464782"/>
              <a:ext cx="3569406" cy="3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Fira Sans Extra Condensed Medium" panose="020B0604020202020204" charset="0"/>
                  <a:ea typeface="Fira Sans Extra Condensed"/>
                  <a:cs typeface="Fira Sans Extra Condensed"/>
                  <a:sym typeface="Fira Sans Extra Condensed"/>
                </a:rPr>
                <a:t>Série com Corte Covid-19</a:t>
              </a:r>
              <a:endParaRPr sz="1000" b="1" dirty="0">
                <a:solidFill>
                  <a:srgbClr val="000000"/>
                </a:solidFill>
                <a:latin typeface="Fira Sans Extra Condensed Medium" panose="020B060402020202020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C643D3-FC6B-8525-C4FE-40ED884286D6}"/>
              </a:ext>
            </a:extLst>
          </p:cNvPr>
          <p:cNvSpPr/>
          <p:nvPr/>
        </p:nvSpPr>
        <p:spPr>
          <a:xfrm>
            <a:off x="412341" y="923119"/>
            <a:ext cx="463772" cy="36875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EA999E-2517-1C6D-C6C6-076E7690C512}"/>
              </a:ext>
            </a:extLst>
          </p:cNvPr>
          <p:cNvSpPr/>
          <p:nvPr/>
        </p:nvSpPr>
        <p:spPr>
          <a:xfrm>
            <a:off x="286352" y="976248"/>
            <a:ext cx="1052592" cy="3581292"/>
          </a:xfrm>
          <a:prstGeom prst="roundRect">
            <a:avLst>
              <a:gd name="adj" fmla="val 6879"/>
            </a:avLst>
          </a:prstGeom>
          <a:solidFill>
            <a:srgbClr val="FA72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Google Shape;2419;p41">
            <a:extLst>
              <a:ext uri="{FF2B5EF4-FFF2-40B4-BE49-F238E27FC236}">
                <a16:creationId xmlns:a16="http://schemas.microsoft.com/office/drawing/2014/main" id="{737E618C-DA3F-666B-EBC1-18B460109DAC}"/>
              </a:ext>
            </a:extLst>
          </p:cNvPr>
          <p:cNvSpPr txBox="1"/>
          <p:nvPr/>
        </p:nvSpPr>
        <p:spPr>
          <a:xfrm>
            <a:off x="-453916" y="1117764"/>
            <a:ext cx="2459757" cy="51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b="1" dirty="0">
                <a:latin typeface="Fira Sans Extra Condensed Medium" panose="020B0604020202020204" charset="0"/>
                <a:ea typeface="Fira Sans Extra Condensed"/>
                <a:cs typeface="Fira Sans Extra Condensed"/>
                <a:sym typeface="Fira Sans Extra Condensed"/>
              </a:rPr>
              <a:t>Série Inicial</a:t>
            </a:r>
            <a:endParaRPr lang="pt-PT" sz="1000" b="1" dirty="0">
              <a:solidFill>
                <a:srgbClr val="000000"/>
              </a:solidFill>
              <a:latin typeface="Fira Sans Extra Condensed Medium" panose="020B060402020202020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A335E-4404-3F23-9246-C7FD0F74D7B3}"/>
              </a:ext>
            </a:extLst>
          </p:cNvPr>
          <p:cNvSpPr/>
          <p:nvPr/>
        </p:nvSpPr>
        <p:spPr>
          <a:xfrm>
            <a:off x="8173351" y="975399"/>
            <a:ext cx="463772" cy="910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84E68-D4FD-7396-201C-D19CB9892E22}"/>
              </a:ext>
            </a:extLst>
          </p:cNvPr>
          <p:cNvSpPr/>
          <p:nvPr/>
        </p:nvSpPr>
        <p:spPr>
          <a:xfrm>
            <a:off x="8173351" y="3653113"/>
            <a:ext cx="463772" cy="910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3F8C9F-6C6D-3052-02B9-EF1D80B5698B}"/>
              </a:ext>
            </a:extLst>
          </p:cNvPr>
          <p:cNvSpPr/>
          <p:nvPr/>
        </p:nvSpPr>
        <p:spPr>
          <a:xfrm>
            <a:off x="7997184" y="982568"/>
            <a:ext cx="615408" cy="1148975"/>
          </a:xfrm>
          <a:prstGeom prst="roundRect">
            <a:avLst/>
          </a:prstGeom>
          <a:solidFill>
            <a:srgbClr val="F7D3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10AFF2-4336-6B36-6005-4380C2D855AA}"/>
              </a:ext>
            </a:extLst>
          </p:cNvPr>
          <p:cNvSpPr/>
          <p:nvPr/>
        </p:nvSpPr>
        <p:spPr>
          <a:xfrm>
            <a:off x="7796022" y="3406189"/>
            <a:ext cx="820516" cy="1148975"/>
          </a:xfrm>
          <a:prstGeom prst="roundRect">
            <a:avLst/>
          </a:prstGeom>
          <a:solidFill>
            <a:srgbClr val="F7D3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Google Shape;2419;p41">
            <a:extLst>
              <a:ext uri="{FF2B5EF4-FFF2-40B4-BE49-F238E27FC236}">
                <a16:creationId xmlns:a16="http://schemas.microsoft.com/office/drawing/2014/main" id="{C6236817-6B8E-7822-70A8-2088BEED61C2}"/>
              </a:ext>
            </a:extLst>
          </p:cNvPr>
          <p:cNvSpPr txBox="1"/>
          <p:nvPr/>
        </p:nvSpPr>
        <p:spPr>
          <a:xfrm>
            <a:off x="4466722" y="1074126"/>
            <a:ext cx="2459757" cy="51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latin typeface="Fira Sans Extra Condensed Medium" panose="020B0604020202020204" charset="0"/>
                <a:ea typeface="Fira Sans Extra Condensed"/>
                <a:cs typeface="Fira Sans Extra Condensed"/>
                <a:sym typeface="Fira Sans Extra Condensed"/>
              </a:rPr>
              <a:t>Série Final</a:t>
            </a:r>
            <a:endParaRPr lang="pt-PT" sz="1600" b="1" dirty="0">
              <a:solidFill>
                <a:srgbClr val="000000"/>
              </a:solidFill>
              <a:latin typeface="Fira Sans Extra Condensed Medium" panose="020B060402020202020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Imagem 1" descr="Uma imagem com texto, escrita à mão, file&#10;&#10;Os conteúdos gerados por IA podem estar incorretos.">
            <a:extLst>
              <a:ext uri="{FF2B5EF4-FFF2-40B4-BE49-F238E27FC236}">
                <a16:creationId xmlns:a16="http://schemas.microsoft.com/office/drawing/2014/main" id="{E3D2DF00-0646-084F-9796-64E903DB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78" y="1538556"/>
            <a:ext cx="3792730" cy="2342142"/>
          </a:xfrm>
          <a:prstGeom prst="roundRect">
            <a:avLst>
              <a:gd name="adj" fmla="val 590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D24BED-95AF-4376-8A83-ACCB325982FA}"/>
              </a:ext>
            </a:extLst>
          </p:cNvPr>
          <p:cNvSpPr txBox="1"/>
          <p:nvPr/>
        </p:nvSpPr>
        <p:spPr>
          <a:xfrm>
            <a:off x="4736685" y="3696329"/>
            <a:ext cx="4637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 Extra Condensed Medium" panose="020B0604020202020204" charset="0"/>
              </a:rPr>
              <a:t>Meses</a:t>
            </a:r>
            <a:endParaRPr lang="pt-PT" sz="1050" dirty="0">
              <a:solidFill>
                <a:schemeClr val="tx1">
                  <a:lumMod val="50000"/>
                  <a:lumOff val="50000"/>
                </a:schemeClr>
              </a:solidFill>
              <a:latin typeface="Fira Sans Extra Condensed Medium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E68EC-0C19-DF31-0AC0-59C23212B23F}"/>
              </a:ext>
            </a:extLst>
          </p:cNvPr>
          <p:cNvSpPr txBox="1"/>
          <p:nvPr/>
        </p:nvSpPr>
        <p:spPr>
          <a:xfrm rot="16200000">
            <a:off x="2647450" y="2583283"/>
            <a:ext cx="1009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 Extra Condensed Medium" panose="020B0604020202020204" charset="0"/>
              </a:rPr>
              <a:t>Turistas (milhões)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C550D3-7E3E-0DD7-E8CB-51CA5768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316" y="2135509"/>
            <a:ext cx="416035" cy="41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E4A12C5-D0A1-F7A7-40AE-62B796DD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98" y="2894460"/>
            <a:ext cx="435682" cy="4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94E3B92-F3BA-1DB1-7C74-EBF45BE01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18" y="2931277"/>
            <a:ext cx="797729" cy="39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7BF87E0-A2FA-24FF-E9B0-EC67A228A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996" y="2170567"/>
            <a:ext cx="797732" cy="39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7C01D6A8-1B21-8839-E4E0-2938C6743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101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928">
          <a:extLst>
            <a:ext uri="{FF2B5EF4-FFF2-40B4-BE49-F238E27FC236}">
              <a16:creationId xmlns:a16="http://schemas.microsoft.com/office/drawing/2014/main" id="{5027933E-1D9A-2F57-39C0-1B1887CE0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36">
            <a:extLst>
              <a:ext uri="{FF2B5EF4-FFF2-40B4-BE49-F238E27FC236}">
                <a16:creationId xmlns:a16="http://schemas.microsoft.com/office/drawing/2014/main" id="{88844A06-6974-4A23-9155-47D5610B0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Análise Exploratória - Sazonalidade</a:t>
            </a:r>
            <a:endParaRPr dirty="0"/>
          </a:p>
        </p:txBody>
      </p:sp>
      <p:grpSp>
        <p:nvGrpSpPr>
          <p:cNvPr id="1930" name="Google Shape;1930;p36">
            <a:extLst>
              <a:ext uri="{FF2B5EF4-FFF2-40B4-BE49-F238E27FC236}">
                <a16:creationId xmlns:a16="http://schemas.microsoft.com/office/drawing/2014/main" id="{AD3EB838-1774-B366-91B1-D8762BC70187}"/>
              </a:ext>
            </a:extLst>
          </p:cNvPr>
          <p:cNvGrpSpPr/>
          <p:nvPr/>
        </p:nvGrpSpPr>
        <p:grpSpPr>
          <a:xfrm>
            <a:off x="2295811" y="2940917"/>
            <a:ext cx="5849573" cy="1757558"/>
            <a:chOff x="1327899" y="2940900"/>
            <a:chExt cx="5849573" cy="1757558"/>
          </a:xfrm>
        </p:grpSpPr>
        <p:cxnSp>
          <p:nvCxnSpPr>
            <p:cNvPr id="1940" name="Google Shape;1940;p36">
              <a:extLst>
                <a:ext uri="{FF2B5EF4-FFF2-40B4-BE49-F238E27FC236}">
                  <a16:creationId xmlns:a16="http://schemas.microsoft.com/office/drawing/2014/main" id="{DA226629-9055-6CC1-C24C-EB7C587B1460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940900"/>
              <a:ext cx="0" cy="562500"/>
            </a:xfrm>
            <a:prstGeom prst="straightConnector1">
              <a:avLst/>
            </a:prstGeom>
            <a:noFill/>
            <a:ln w="28575" cap="flat" cmpd="sng">
              <a:solidFill>
                <a:srgbClr val="F8B1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1" name="Google Shape;1941;p36">
              <a:extLst>
                <a:ext uri="{FF2B5EF4-FFF2-40B4-BE49-F238E27FC236}">
                  <a16:creationId xmlns:a16="http://schemas.microsoft.com/office/drawing/2014/main" id="{DDDC82CE-CBFF-3A09-E2BF-84EB8C6B2F00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rot="16200000" flipH="1">
              <a:off x="2073239" y="3101220"/>
              <a:ext cx="611350" cy="2102030"/>
            </a:xfrm>
            <a:prstGeom prst="bentConnector2">
              <a:avLst/>
            </a:prstGeom>
            <a:noFill/>
            <a:ln w="28575" cap="flat" cmpd="sng">
              <a:solidFill>
                <a:srgbClr val="FA725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2" name="Google Shape;1942;p36">
              <a:extLst>
                <a:ext uri="{FF2B5EF4-FFF2-40B4-BE49-F238E27FC236}">
                  <a16:creationId xmlns:a16="http://schemas.microsoft.com/office/drawing/2014/main" id="{CA2B025E-12DC-5E76-3E41-263590B45B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39855" y="3965878"/>
              <a:ext cx="1237617" cy="498121"/>
            </a:xfrm>
            <a:prstGeom prst="bentConnector3">
              <a:avLst>
                <a:gd name="adj1" fmla="val -552"/>
              </a:avLst>
            </a:prstGeom>
            <a:noFill/>
            <a:ln w="28575" cap="flat" cmpd="sng">
              <a:solidFill>
                <a:srgbClr val="F8B1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43" name="Google Shape;1943;p36">
              <a:extLst>
                <a:ext uri="{FF2B5EF4-FFF2-40B4-BE49-F238E27FC236}">
                  <a16:creationId xmlns:a16="http://schemas.microsoft.com/office/drawing/2014/main" id="{22D11A4F-AD85-03DD-C84D-91BF6733B223}"/>
                </a:ext>
              </a:extLst>
            </p:cNvPr>
            <p:cNvGrpSpPr/>
            <p:nvPr/>
          </p:nvGrpSpPr>
          <p:grpSpPr>
            <a:xfrm>
              <a:off x="3134536" y="3343261"/>
              <a:ext cx="2874924" cy="1355197"/>
              <a:chOff x="890961" y="3865463"/>
              <a:chExt cx="1115220" cy="525698"/>
            </a:xfrm>
          </p:grpSpPr>
          <p:sp>
            <p:nvSpPr>
              <p:cNvPr id="1944" name="Google Shape;1944;p36">
                <a:extLst>
                  <a:ext uri="{FF2B5EF4-FFF2-40B4-BE49-F238E27FC236}">
                    <a16:creationId xmlns:a16="http://schemas.microsoft.com/office/drawing/2014/main" id="{B5B8A58D-2A17-B2B3-9097-8103D1099627}"/>
                  </a:ext>
                </a:extLst>
              </p:cNvPr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solidFill>
                <a:srgbClr val="F8B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6">
                <a:extLst>
                  <a:ext uri="{FF2B5EF4-FFF2-40B4-BE49-F238E27FC236}">
                    <a16:creationId xmlns:a16="http://schemas.microsoft.com/office/drawing/2014/main" id="{AEF3C083-8B8D-3543-005B-556C486839F4}"/>
                  </a:ext>
                </a:extLst>
              </p:cNvPr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6">
                <a:extLst>
                  <a:ext uri="{FF2B5EF4-FFF2-40B4-BE49-F238E27FC236}">
                    <a16:creationId xmlns:a16="http://schemas.microsoft.com/office/drawing/2014/main" id="{333D395F-0C2C-9591-4066-D6C65DA87C10}"/>
                  </a:ext>
                </a:extLst>
              </p:cNvPr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7" name="Google Shape;1947;p36">
            <a:extLst>
              <a:ext uri="{FF2B5EF4-FFF2-40B4-BE49-F238E27FC236}">
                <a16:creationId xmlns:a16="http://schemas.microsoft.com/office/drawing/2014/main" id="{4CDBBBF7-2FF0-4B2A-2A1E-E7BDA4989528}"/>
              </a:ext>
            </a:extLst>
          </p:cNvPr>
          <p:cNvSpPr txBox="1"/>
          <p:nvPr/>
        </p:nvSpPr>
        <p:spPr>
          <a:xfrm>
            <a:off x="5079000" y="3451737"/>
            <a:ext cx="933215" cy="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gg_subseries</a:t>
            </a:r>
          </a:p>
        </p:txBody>
      </p:sp>
      <p:sp>
        <p:nvSpPr>
          <p:cNvPr id="1948" name="Google Shape;1948;p36">
            <a:extLst>
              <a:ext uri="{FF2B5EF4-FFF2-40B4-BE49-F238E27FC236}">
                <a16:creationId xmlns:a16="http://schemas.microsoft.com/office/drawing/2014/main" id="{BD5EF3DB-6FC7-37AE-5AFD-7C7B30B05AA9}"/>
              </a:ext>
            </a:extLst>
          </p:cNvPr>
          <p:cNvSpPr txBox="1"/>
          <p:nvPr/>
        </p:nvSpPr>
        <p:spPr>
          <a:xfrm>
            <a:off x="4178757" y="4106625"/>
            <a:ext cx="773400" cy="42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</a:t>
            </a:r>
            <a:r>
              <a:rPr lang="pt-PT" sz="1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g_season</a:t>
            </a:r>
          </a:p>
        </p:txBody>
      </p:sp>
      <p:sp>
        <p:nvSpPr>
          <p:cNvPr id="1949" name="Google Shape;1949;p36">
            <a:extLst>
              <a:ext uri="{FF2B5EF4-FFF2-40B4-BE49-F238E27FC236}">
                <a16:creationId xmlns:a16="http://schemas.microsoft.com/office/drawing/2014/main" id="{FFF8C9B9-ECB8-2366-AFFD-73B9A52613C3}"/>
              </a:ext>
            </a:extLst>
          </p:cNvPr>
          <p:cNvSpPr txBox="1"/>
          <p:nvPr/>
        </p:nvSpPr>
        <p:spPr>
          <a:xfrm>
            <a:off x="6154405" y="4105224"/>
            <a:ext cx="773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</a:t>
            </a:r>
            <a:r>
              <a:rPr lang="pt-PT" sz="1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g_lags</a:t>
            </a:r>
          </a:p>
        </p:txBody>
      </p:sp>
      <p:sp>
        <p:nvSpPr>
          <p:cNvPr id="2" name="Google Shape;223;p17">
            <a:extLst>
              <a:ext uri="{FF2B5EF4-FFF2-40B4-BE49-F238E27FC236}">
                <a16:creationId xmlns:a16="http://schemas.microsoft.com/office/drawing/2014/main" id="{6737C8CE-1256-000E-4877-2B2A4F5E471F}"/>
              </a:ext>
            </a:extLst>
          </p:cNvPr>
          <p:cNvSpPr/>
          <p:nvPr/>
        </p:nvSpPr>
        <p:spPr>
          <a:xfrm>
            <a:off x="219724" y="1127761"/>
            <a:ext cx="4152173" cy="2718816"/>
          </a:xfrm>
          <a:prstGeom prst="roundRect">
            <a:avLst>
              <a:gd name="adj" fmla="val 493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A725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3;p17">
            <a:extLst>
              <a:ext uri="{FF2B5EF4-FFF2-40B4-BE49-F238E27FC236}">
                <a16:creationId xmlns:a16="http://schemas.microsoft.com/office/drawing/2014/main" id="{B282D291-0F20-278A-C71D-8F3FBB60667C}"/>
              </a:ext>
            </a:extLst>
          </p:cNvPr>
          <p:cNvSpPr/>
          <p:nvPr/>
        </p:nvSpPr>
        <p:spPr>
          <a:xfrm>
            <a:off x="4680022" y="1980643"/>
            <a:ext cx="1722000" cy="973433"/>
          </a:xfrm>
          <a:prstGeom prst="roundRect">
            <a:avLst>
              <a:gd name="adj" fmla="val 493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8B1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9;p17">
            <a:extLst>
              <a:ext uri="{FF2B5EF4-FFF2-40B4-BE49-F238E27FC236}">
                <a16:creationId xmlns:a16="http://schemas.microsoft.com/office/drawing/2014/main" id="{9F2D104A-0C63-5993-D67A-0FC43081D4F8}"/>
              </a:ext>
            </a:extLst>
          </p:cNvPr>
          <p:cNvSpPr/>
          <p:nvPr/>
        </p:nvSpPr>
        <p:spPr>
          <a:xfrm>
            <a:off x="7503569" y="3138865"/>
            <a:ext cx="1414734" cy="827013"/>
          </a:xfrm>
          <a:prstGeom prst="roundRect">
            <a:avLst>
              <a:gd name="adj" fmla="val 375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8B1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D3F2CEF1-EC4D-170C-6FC8-F4EF6898C7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669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928">
          <a:extLst>
            <a:ext uri="{FF2B5EF4-FFF2-40B4-BE49-F238E27FC236}">
              <a16:creationId xmlns:a16="http://schemas.microsoft.com/office/drawing/2014/main" id="{41D499D7-280B-CBE9-FB36-956586FF7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36">
            <a:extLst>
              <a:ext uri="{FF2B5EF4-FFF2-40B4-BE49-F238E27FC236}">
                <a16:creationId xmlns:a16="http://schemas.microsoft.com/office/drawing/2014/main" id="{DF895A33-3B05-1D01-56C2-4CF7FFDFF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9473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Análise Exploratória - Sazonalidade</a:t>
            </a:r>
            <a:endParaRPr dirty="0"/>
          </a:p>
        </p:txBody>
      </p:sp>
      <p:grpSp>
        <p:nvGrpSpPr>
          <p:cNvPr id="1930" name="Google Shape;1930;p36">
            <a:extLst>
              <a:ext uri="{FF2B5EF4-FFF2-40B4-BE49-F238E27FC236}">
                <a16:creationId xmlns:a16="http://schemas.microsoft.com/office/drawing/2014/main" id="{8E98142D-0909-22FD-13FA-C5BF9A972D4C}"/>
              </a:ext>
            </a:extLst>
          </p:cNvPr>
          <p:cNvGrpSpPr/>
          <p:nvPr/>
        </p:nvGrpSpPr>
        <p:grpSpPr>
          <a:xfrm>
            <a:off x="1847088" y="1889130"/>
            <a:ext cx="5316840" cy="2809345"/>
            <a:chOff x="1860632" y="1889113"/>
            <a:chExt cx="5316840" cy="2809345"/>
          </a:xfrm>
        </p:grpSpPr>
        <p:sp>
          <p:nvSpPr>
            <p:cNvPr id="1937" name="Google Shape;1937;p36">
              <a:extLst>
                <a:ext uri="{FF2B5EF4-FFF2-40B4-BE49-F238E27FC236}">
                  <a16:creationId xmlns:a16="http://schemas.microsoft.com/office/drawing/2014/main" id="{F332B13F-65A8-1F5E-C266-A4BFD61004B4}"/>
                </a:ext>
              </a:extLst>
            </p:cNvPr>
            <p:cNvSpPr txBox="1"/>
            <p:nvPr/>
          </p:nvSpPr>
          <p:spPr>
            <a:xfrm>
              <a:off x="3760814" y="1889113"/>
              <a:ext cx="17220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MOUNTAIN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940" name="Google Shape;1940;p36">
              <a:extLst>
                <a:ext uri="{FF2B5EF4-FFF2-40B4-BE49-F238E27FC236}">
                  <a16:creationId xmlns:a16="http://schemas.microsoft.com/office/drawing/2014/main" id="{A6E2CD53-70F1-AEC4-268A-11C65484FC8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3083543"/>
              <a:ext cx="0" cy="419857"/>
            </a:xfrm>
            <a:prstGeom prst="straightConnector1">
              <a:avLst/>
            </a:prstGeom>
            <a:noFill/>
            <a:ln w="28575" cap="flat" cmpd="sng">
              <a:solidFill>
                <a:srgbClr val="FA725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1" name="Google Shape;1941;p36">
              <a:extLst>
                <a:ext uri="{FF2B5EF4-FFF2-40B4-BE49-F238E27FC236}">
                  <a16:creationId xmlns:a16="http://schemas.microsoft.com/office/drawing/2014/main" id="{D039AB35-5719-BAE4-88B9-61D499F595A8}"/>
                </a:ext>
              </a:extLst>
            </p:cNvPr>
            <p:cNvCxnSpPr>
              <a:cxnSpLocks/>
            </p:cNvCxnSpPr>
            <p:nvPr/>
          </p:nvCxnSpPr>
          <p:spPr>
            <a:xfrm>
              <a:off x="1860632" y="3965861"/>
              <a:ext cx="1569299" cy="492050"/>
            </a:xfrm>
            <a:prstGeom prst="bentConnector3">
              <a:avLst>
                <a:gd name="adj1" fmla="val 278"/>
              </a:avLst>
            </a:prstGeom>
            <a:noFill/>
            <a:ln w="28575" cap="flat" cmpd="sng">
              <a:solidFill>
                <a:srgbClr val="F8B1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2" name="Google Shape;1942;p36">
              <a:extLst>
                <a:ext uri="{FF2B5EF4-FFF2-40B4-BE49-F238E27FC236}">
                  <a16:creationId xmlns:a16="http://schemas.microsoft.com/office/drawing/2014/main" id="{EAC40C1F-6FA8-3BE1-099F-FB2987DFC0D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39855" y="3965878"/>
              <a:ext cx="1237617" cy="498121"/>
            </a:xfrm>
            <a:prstGeom prst="bentConnector3">
              <a:avLst>
                <a:gd name="adj1" fmla="val -552"/>
              </a:avLst>
            </a:prstGeom>
            <a:noFill/>
            <a:ln w="28575" cap="flat" cmpd="sng">
              <a:solidFill>
                <a:srgbClr val="F8B1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43" name="Google Shape;1943;p36">
              <a:extLst>
                <a:ext uri="{FF2B5EF4-FFF2-40B4-BE49-F238E27FC236}">
                  <a16:creationId xmlns:a16="http://schemas.microsoft.com/office/drawing/2014/main" id="{3560CCA4-652A-F960-1301-A0DF2D31AD53}"/>
                </a:ext>
              </a:extLst>
            </p:cNvPr>
            <p:cNvGrpSpPr/>
            <p:nvPr/>
          </p:nvGrpSpPr>
          <p:grpSpPr>
            <a:xfrm>
              <a:off x="3134536" y="3343261"/>
              <a:ext cx="2874924" cy="1355197"/>
              <a:chOff x="890961" y="3865463"/>
              <a:chExt cx="1115220" cy="525698"/>
            </a:xfrm>
          </p:grpSpPr>
          <p:sp>
            <p:nvSpPr>
              <p:cNvPr id="1944" name="Google Shape;1944;p36">
                <a:extLst>
                  <a:ext uri="{FF2B5EF4-FFF2-40B4-BE49-F238E27FC236}">
                    <a16:creationId xmlns:a16="http://schemas.microsoft.com/office/drawing/2014/main" id="{BEA0EEB8-31D7-8314-026E-582CE0450F93}"/>
                  </a:ext>
                </a:extLst>
              </p:cNvPr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solidFill>
                <a:srgbClr val="FA72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6">
                <a:extLst>
                  <a:ext uri="{FF2B5EF4-FFF2-40B4-BE49-F238E27FC236}">
                    <a16:creationId xmlns:a16="http://schemas.microsoft.com/office/drawing/2014/main" id="{130694EB-4457-C133-AEC9-72870DF4167D}"/>
                  </a:ext>
                </a:extLst>
              </p:cNvPr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solidFill>
                <a:srgbClr val="F8B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6">
                <a:extLst>
                  <a:ext uri="{FF2B5EF4-FFF2-40B4-BE49-F238E27FC236}">
                    <a16:creationId xmlns:a16="http://schemas.microsoft.com/office/drawing/2014/main" id="{DFE1EBFD-2AC0-9365-66B3-DDC0FA987628}"/>
                  </a:ext>
                </a:extLst>
              </p:cNvPr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23;p17">
            <a:extLst>
              <a:ext uri="{FF2B5EF4-FFF2-40B4-BE49-F238E27FC236}">
                <a16:creationId xmlns:a16="http://schemas.microsoft.com/office/drawing/2014/main" id="{3B111412-5B12-81F0-571C-DAE4C081D0B4}"/>
              </a:ext>
            </a:extLst>
          </p:cNvPr>
          <p:cNvSpPr/>
          <p:nvPr/>
        </p:nvSpPr>
        <p:spPr>
          <a:xfrm>
            <a:off x="1240361" y="3138865"/>
            <a:ext cx="1354358" cy="824232"/>
          </a:xfrm>
          <a:prstGeom prst="roundRect">
            <a:avLst>
              <a:gd name="adj" fmla="val 493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8B1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3;p17">
            <a:extLst>
              <a:ext uri="{FF2B5EF4-FFF2-40B4-BE49-F238E27FC236}">
                <a16:creationId xmlns:a16="http://schemas.microsoft.com/office/drawing/2014/main" id="{D3B90108-102A-D4D7-500B-C4DBBF4FF05F}"/>
              </a:ext>
            </a:extLst>
          </p:cNvPr>
          <p:cNvSpPr/>
          <p:nvPr/>
        </p:nvSpPr>
        <p:spPr>
          <a:xfrm>
            <a:off x="2770638" y="793158"/>
            <a:ext cx="3575474" cy="2380079"/>
          </a:xfrm>
          <a:prstGeom prst="roundRect">
            <a:avLst>
              <a:gd name="adj" fmla="val 493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A725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9;p17">
            <a:extLst>
              <a:ext uri="{FF2B5EF4-FFF2-40B4-BE49-F238E27FC236}">
                <a16:creationId xmlns:a16="http://schemas.microsoft.com/office/drawing/2014/main" id="{0FA78608-7389-5A7E-30EB-5BF0A1BB6F7F}"/>
              </a:ext>
            </a:extLst>
          </p:cNvPr>
          <p:cNvSpPr/>
          <p:nvPr/>
        </p:nvSpPr>
        <p:spPr>
          <a:xfrm>
            <a:off x="6522113" y="3138865"/>
            <a:ext cx="1414734" cy="827013"/>
          </a:xfrm>
          <a:prstGeom prst="roundRect">
            <a:avLst>
              <a:gd name="adj" fmla="val 375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8B1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47;p36">
            <a:extLst>
              <a:ext uri="{FF2B5EF4-FFF2-40B4-BE49-F238E27FC236}">
                <a16:creationId xmlns:a16="http://schemas.microsoft.com/office/drawing/2014/main" id="{D0D90372-B5BD-4B72-9035-10076D73F79F}"/>
              </a:ext>
            </a:extLst>
          </p:cNvPr>
          <p:cNvSpPr txBox="1"/>
          <p:nvPr/>
        </p:nvSpPr>
        <p:spPr>
          <a:xfrm>
            <a:off x="4118882" y="3471330"/>
            <a:ext cx="933215" cy="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gg_subseries</a:t>
            </a:r>
            <a:endParaRPr sz="1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1948;p36">
            <a:extLst>
              <a:ext uri="{FF2B5EF4-FFF2-40B4-BE49-F238E27FC236}">
                <a16:creationId xmlns:a16="http://schemas.microsoft.com/office/drawing/2014/main" id="{7D9EAA6D-1EBB-3F78-A44D-97AD7D80F5D1}"/>
              </a:ext>
            </a:extLst>
          </p:cNvPr>
          <p:cNvSpPr txBox="1"/>
          <p:nvPr/>
        </p:nvSpPr>
        <p:spPr>
          <a:xfrm>
            <a:off x="3199046" y="4126218"/>
            <a:ext cx="773400" cy="42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</a:t>
            </a:r>
            <a:r>
              <a:rPr lang="en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g_season</a:t>
            </a:r>
            <a:endParaRPr sz="1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1949;p36">
            <a:extLst>
              <a:ext uri="{FF2B5EF4-FFF2-40B4-BE49-F238E27FC236}">
                <a16:creationId xmlns:a16="http://schemas.microsoft.com/office/drawing/2014/main" id="{A3EBD068-4006-BB28-73C1-A517195F5AA0}"/>
              </a:ext>
            </a:extLst>
          </p:cNvPr>
          <p:cNvSpPr txBox="1"/>
          <p:nvPr/>
        </p:nvSpPr>
        <p:spPr>
          <a:xfrm>
            <a:off x="5194287" y="4124817"/>
            <a:ext cx="773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</a:t>
            </a:r>
            <a:r>
              <a:rPr lang="en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g_lags</a:t>
            </a:r>
            <a:endParaRPr sz="1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FC7EEA76-0A9A-0691-E7DE-6C52D3FF84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891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928">
          <a:extLst>
            <a:ext uri="{FF2B5EF4-FFF2-40B4-BE49-F238E27FC236}">
              <a16:creationId xmlns:a16="http://schemas.microsoft.com/office/drawing/2014/main" id="{3CB917CE-3E83-2B68-2913-FAC46189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36">
            <a:extLst>
              <a:ext uri="{FF2B5EF4-FFF2-40B4-BE49-F238E27FC236}">
                <a16:creationId xmlns:a16="http://schemas.microsoft.com/office/drawing/2014/main" id="{9281C028-3D9F-75CE-2CBA-8771CABAD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9473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Análise Exploratória - Sazonalidade</a:t>
            </a:r>
            <a:endParaRPr dirty="0"/>
          </a:p>
        </p:txBody>
      </p:sp>
      <p:grpSp>
        <p:nvGrpSpPr>
          <p:cNvPr id="1930" name="Google Shape;1930;p36">
            <a:extLst>
              <a:ext uri="{FF2B5EF4-FFF2-40B4-BE49-F238E27FC236}">
                <a16:creationId xmlns:a16="http://schemas.microsoft.com/office/drawing/2014/main" id="{ECA6EB99-6604-2A92-FEDE-051231ED664E}"/>
              </a:ext>
            </a:extLst>
          </p:cNvPr>
          <p:cNvGrpSpPr/>
          <p:nvPr/>
        </p:nvGrpSpPr>
        <p:grpSpPr>
          <a:xfrm>
            <a:off x="719328" y="1891711"/>
            <a:ext cx="6606288" cy="2806764"/>
            <a:chOff x="1860632" y="1891694"/>
            <a:chExt cx="6606288" cy="2806764"/>
          </a:xfrm>
        </p:grpSpPr>
        <p:sp>
          <p:nvSpPr>
            <p:cNvPr id="1939" name="Google Shape;1939;p36">
              <a:extLst>
                <a:ext uri="{FF2B5EF4-FFF2-40B4-BE49-F238E27FC236}">
                  <a16:creationId xmlns:a16="http://schemas.microsoft.com/office/drawing/2014/main" id="{4A5BAE06-484F-DDA6-995F-E47254B3E3C1}"/>
                </a:ext>
              </a:extLst>
            </p:cNvPr>
            <p:cNvSpPr txBox="1"/>
            <p:nvPr/>
          </p:nvSpPr>
          <p:spPr>
            <a:xfrm>
              <a:off x="6744920" y="1891694"/>
              <a:ext cx="17220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CITY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940" name="Google Shape;1940;p36">
              <a:extLst>
                <a:ext uri="{FF2B5EF4-FFF2-40B4-BE49-F238E27FC236}">
                  <a16:creationId xmlns:a16="http://schemas.microsoft.com/office/drawing/2014/main" id="{CCE50059-9F4B-7FED-FAD2-EA4614D95DBF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940900"/>
              <a:ext cx="0" cy="562500"/>
            </a:xfrm>
            <a:prstGeom prst="straightConnector1">
              <a:avLst/>
            </a:prstGeom>
            <a:noFill/>
            <a:ln w="28575" cap="flat" cmpd="sng">
              <a:solidFill>
                <a:srgbClr val="F8B1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1" name="Google Shape;1941;p36">
              <a:extLst>
                <a:ext uri="{FF2B5EF4-FFF2-40B4-BE49-F238E27FC236}">
                  <a16:creationId xmlns:a16="http://schemas.microsoft.com/office/drawing/2014/main" id="{011296B7-B262-D142-4328-C15695B94D79}"/>
                </a:ext>
              </a:extLst>
            </p:cNvPr>
            <p:cNvCxnSpPr>
              <a:cxnSpLocks/>
            </p:cNvCxnSpPr>
            <p:nvPr/>
          </p:nvCxnSpPr>
          <p:spPr>
            <a:xfrm>
              <a:off x="1860632" y="3965861"/>
              <a:ext cx="1569299" cy="492050"/>
            </a:xfrm>
            <a:prstGeom prst="bentConnector3">
              <a:avLst>
                <a:gd name="adj1" fmla="val 278"/>
              </a:avLst>
            </a:prstGeom>
            <a:noFill/>
            <a:ln w="28575" cap="flat" cmpd="sng">
              <a:solidFill>
                <a:srgbClr val="F8B1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2" name="Google Shape;1942;p36">
              <a:extLst>
                <a:ext uri="{FF2B5EF4-FFF2-40B4-BE49-F238E27FC236}">
                  <a16:creationId xmlns:a16="http://schemas.microsoft.com/office/drawing/2014/main" id="{4FD79B22-4A12-04E1-9B63-250CD9D074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5400000">
              <a:off x="6546593" y="3162636"/>
              <a:ext cx="694628" cy="1908095"/>
            </a:xfrm>
            <a:prstGeom prst="bentConnector2">
              <a:avLst/>
            </a:prstGeom>
            <a:noFill/>
            <a:ln w="28575" cap="flat" cmpd="sng">
              <a:solidFill>
                <a:srgbClr val="FA725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43" name="Google Shape;1943;p36">
              <a:extLst>
                <a:ext uri="{FF2B5EF4-FFF2-40B4-BE49-F238E27FC236}">
                  <a16:creationId xmlns:a16="http://schemas.microsoft.com/office/drawing/2014/main" id="{A0EEBE3E-4816-8C79-E312-CE04786F6F7C}"/>
                </a:ext>
              </a:extLst>
            </p:cNvPr>
            <p:cNvGrpSpPr/>
            <p:nvPr/>
          </p:nvGrpSpPr>
          <p:grpSpPr>
            <a:xfrm>
              <a:off x="3134536" y="3343261"/>
              <a:ext cx="2874924" cy="1355197"/>
              <a:chOff x="890961" y="3865463"/>
              <a:chExt cx="1115220" cy="525698"/>
            </a:xfrm>
          </p:grpSpPr>
          <p:sp>
            <p:nvSpPr>
              <p:cNvPr id="1944" name="Google Shape;1944;p36">
                <a:extLst>
                  <a:ext uri="{FF2B5EF4-FFF2-40B4-BE49-F238E27FC236}">
                    <a16:creationId xmlns:a16="http://schemas.microsoft.com/office/drawing/2014/main" id="{BDF1AEF1-5B5B-3EFB-2A29-85EE089E68EC}"/>
                  </a:ext>
                </a:extLst>
              </p:cNvPr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solidFill>
                <a:srgbClr val="F8B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6">
                <a:extLst>
                  <a:ext uri="{FF2B5EF4-FFF2-40B4-BE49-F238E27FC236}">
                    <a16:creationId xmlns:a16="http://schemas.microsoft.com/office/drawing/2014/main" id="{EF0DFBA3-5906-F8B5-B8B9-9944DC8C3146}"/>
                  </a:ext>
                </a:extLst>
              </p:cNvPr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solidFill>
                <a:srgbClr val="F8B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6">
                <a:extLst>
                  <a:ext uri="{FF2B5EF4-FFF2-40B4-BE49-F238E27FC236}">
                    <a16:creationId xmlns:a16="http://schemas.microsoft.com/office/drawing/2014/main" id="{76B57F98-9C7B-D024-2172-FB06AB5A1D0A}"/>
                  </a:ext>
                </a:extLst>
              </p:cNvPr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solidFill>
                <a:srgbClr val="FA72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23;p17">
            <a:extLst>
              <a:ext uri="{FF2B5EF4-FFF2-40B4-BE49-F238E27FC236}">
                <a16:creationId xmlns:a16="http://schemas.microsoft.com/office/drawing/2014/main" id="{27AFF5C5-E714-9765-16C5-59CE9CB6D85F}"/>
              </a:ext>
            </a:extLst>
          </p:cNvPr>
          <p:cNvSpPr/>
          <p:nvPr/>
        </p:nvSpPr>
        <p:spPr>
          <a:xfrm>
            <a:off x="112601" y="3138865"/>
            <a:ext cx="1354358" cy="824232"/>
          </a:xfrm>
          <a:prstGeom prst="roundRect">
            <a:avLst>
              <a:gd name="adj" fmla="val 493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8B1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3;p17">
            <a:extLst>
              <a:ext uri="{FF2B5EF4-FFF2-40B4-BE49-F238E27FC236}">
                <a16:creationId xmlns:a16="http://schemas.microsoft.com/office/drawing/2014/main" id="{FB2091C4-9F86-56EC-9F9D-5FCF22F7E99B}"/>
              </a:ext>
            </a:extLst>
          </p:cNvPr>
          <p:cNvSpPr/>
          <p:nvPr/>
        </p:nvSpPr>
        <p:spPr>
          <a:xfrm>
            <a:off x="2707297" y="2142289"/>
            <a:ext cx="1473886" cy="808002"/>
          </a:xfrm>
          <a:prstGeom prst="roundRect">
            <a:avLst>
              <a:gd name="adj" fmla="val 493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8B1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9;p17">
            <a:extLst>
              <a:ext uri="{FF2B5EF4-FFF2-40B4-BE49-F238E27FC236}">
                <a16:creationId xmlns:a16="http://schemas.microsoft.com/office/drawing/2014/main" id="{88F79B20-E417-5FD4-F973-9FE91A2682D3}"/>
              </a:ext>
            </a:extLst>
          </p:cNvPr>
          <p:cNvSpPr/>
          <p:nvPr/>
        </p:nvSpPr>
        <p:spPr>
          <a:xfrm>
            <a:off x="4518661" y="779284"/>
            <a:ext cx="4375977" cy="2990102"/>
          </a:xfrm>
          <a:prstGeom prst="roundRect">
            <a:avLst>
              <a:gd name="adj" fmla="val 375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A725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47;p36">
            <a:extLst>
              <a:ext uri="{FF2B5EF4-FFF2-40B4-BE49-F238E27FC236}">
                <a16:creationId xmlns:a16="http://schemas.microsoft.com/office/drawing/2014/main" id="{84F65FAD-C3AB-3D62-7CDC-96A5FDD98B58}"/>
              </a:ext>
            </a:extLst>
          </p:cNvPr>
          <p:cNvSpPr txBox="1"/>
          <p:nvPr/>
        </p:nvSpPr>
        <p:spPr>
          <a:xfrm>
            <a:off x="2949761" y="3471330"/>
            <a:ext cx="933215" cy="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gg_subseries</a:t>
            </a:r>
            <a:endParaRPr sz="1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948;p36">
            <a:extLst>
              <a:ext uri="{FF2B5EF4-FFF2-40B4-BE49-F238E27FC236}">
                <a16:creationId xmlns:a16="http://schemas.microsoft.com/office/drawing/2014/main" id="{81D2E09D-1F74-3D5E-677A-B24D8735142A}"/>
              </a:ext>
            </a:extLst>
          </p:cNvPr>
          <p:cNvSpPr txBox="1"/>
          <p:nvPr/>
        </p:nvSpPr>
        <p:spPr>
          <a:xfrm>
            <a:off x="2029925" y="4126218"/>
            <a:ext cx="773400" cy="42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</a:t>
            </a:r>
            <a:r>
              <a:rPr lang="en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g_season</a:t>
            </a:r>
            <a:endParaRPr sz="1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949;p36">
            <a:extLst>
              <a:ext uri="{FF2B5EF4-FFF2-40B4-BE49-F238E27FC236}">
                <a16:creationId xmlns:a16="http://schemas.microsoft.com/office/drawing/2014/main" id="{6DE52374-DDB7-416D-5F59-9000291690FC}"/>
              </a:ext>
            </a:extLst>
          </p:cNvPr>
          <p:cNvSpPr txBox="1"/>
          <p:nvPr/>
        </p:nvSpPr>
        <p:spPr>
          <a:xfrm>
            <a:off x="4025166" y="4124817"/>
            <a:ext cx="773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</a:t>
            </a:r>
            <a:r>
              <a:rPr lang="en" sz="1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g_lags</a:t>
            </a:r>
            <a:endParaRPr sz="1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02F3CF7A-6CC4-4766-86ED-01DEDFC5F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136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8CABAA2783426448D9EDB8F512F28B9" ma:contentTypeVersion="9" ma:contentTypeDescription="Criar um novo documento." ma:contentTypeScope="" ma:versionID="5327b06d8b637f3055c461f1a60b2c58">
  <xsd:schema xmlns:xsd="http://www.w3.org/2001/XMLSchema" xmlns:xs="http://www.w3.org/2001/XMLSchema" xmlns:p="http://schemas.microsoft.com/office/2006/metadata/properties" xmlns:ns3="0409acb5-eaa2-4519-9ade-acf7e2860ff9" xmlns:ns4="03544182-3d27-4c68-b97e-b1344a884d54" targetNamespace="http://schemas.microsoft.com/office/2006/metadata/properties" ma:root="true" ma:fieldsID="78260b2a570519a186c8ad837747cdc7" ns3:_="" ns4:_="">
    <xsd:import namespace="0409acb5-eaa2-4519-9ade-acf7e2860ff9"/>
    <xsd:import namespace="03544182-3d27-4c68-b97e-b1344a884d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09acb5-eaa2-4519-9ade-acf7e2860f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44182-3d27-4c68-b97e-b1344a884d5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409acb5-eaa2-4519-9ade-acf7e2860ff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94400C-3466-4D20-85DE-D28FD87D1CA6}">
  <ds:schemaRefs>
    <ds:schemaRef ds:uri="03544182-3d27-4c68-b97e-b1344a884d54"/>
    <ds:schemaRef ds:uri="0409acb5-eaa2-4519-9ade-acf7e2860f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CC4215-1D27-47BE-9686-D8782DD970C4}">
  <ds:schemaRefs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03544182-3d27-4c68-b97e-b1344a884d54"/>
    <ds:schemaRef ds:uri="0409acb5-eaa2-4519-9ade-acf7e2860ff9"/>
  </ds:schemaRefs>
</ds:datastoreItem>
</file>

<file path=customXml/itemProps3.xml><?xml version="1.0" encoding="utf-8"?>
<ds:datastoreItem xmlns:ds="http://schemas.openxmlformats.org/officeDocument/2006/customXml" ds:itemID="{34D7C141-9210-4927-A43F-7C859BB248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512</Words>
  <Application>Microsoft Office PowerPoint</Application>
  <PresentationFormat>Apresentação no Ecrã (16:9)</PresentationFormat>
  <Paragraphs>171</Paragraphs>
  <Slides>15</Slides>
  <Notes>15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4" baseType="lpstr">
      <vt:lpstr>Fira Sans Extra Condensed Medium</vt:lpstr>
      <vt:lpstr>Roboto Black</vt:lpstr>
      <vt:lpstr>Fira Sans Extra Condensed</vt:lpstr>
      <vt:lpstr>Fira Sans Extra Condensed SemiBold</vt:lpstr>
      <vt:lpstr>Goudy Stout</vt:lpstr>
      <vt:lpstr>Fira Sans Extra Condensed Black</vt:lpstr>
      <vt:lpstr>Arial</vt:lpstr>
      <vt:lpstr>Roboto</vt:lpstr>
      <vt:lpstr>Travels Infographics “by Slidego”</vt:lpstr>
      <vt:lpstr>Chegada de Turistas  a Portugal</vt:lpstr>
      <vt:lpstr>Índice</vt:lpstr>
      <vt:lpstr>Apresentação do PowerPoint</vt:lpstr>
      <vt:lpstr>Análise Exploratória - Tratamento dos Dados </vt:lpstr>
      <vt:lpstr>Análise Exploratória - Tratamento dos Dados </vt:lpstr>
      <vt:lpstr>Análise Exploratória - Tratamento dos Dados </vt:lpstr>
      <vt:lpstr>Análise Exploratória - Sazonalidade</vt:lpstr>
      <vt:lpstr>Análise Exploratória - Sazonalidade</vt:lpstr>
      <vt:lpstr>Análise Exploratória - Sazonalidade</vt:lpstr>
      <vt:lpstr>Análise Exploratória – Transformações e Testes</vt:lpstr>
      <vt:lpstr>Modelação – Criação de Modelos</vt:lpstr>
      <vt:lpstr>Modelação – Critérios de Escolha</vt:lpstr>
      <vt:lpstr>Validação do Modelo</vt:lpstr>
      <vt:lpstr>Avaliação – Dentro da Amostra de Teste</vt:lpstr>
      <vt:lpstr>Previsão – Fora da Amostra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Gonçalo Henriques</dc:creator>
  <cp:lastModifiedBy>Gonçalo Eduardo Costa dos Santos Henriques</cp:lastModifiedBy>
  <cp:revision>5</cp:revision>
  <dcterms:modified xsi:type="dcterms:W3CDTF">2025-10-23T19:08:02Z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0x010100E8CABAA2783426448D9EDB8F512F28B9</vt:lpwstr>
  </property>
</Properties>
</file>